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7" r:id="rId9"/>
    <p:sldId id="265" r:id="rId10"/>
    <p:sldId id="268" r:id="rId11"/>
    <p:sldId id="269" r:id="rId12"/>
    <p:sldId id="273" r:id="rId13"/>
    <p:sldId id="297" r:id="rId14"/>
    <p:sldId id="272" r:id="rId15"/>
    <p:sldId id="270" r:id="rId16"/>
    <p:sldId id="271" r:id="rId17"/>
    <p:sldId id="294" r:id="rId18"/>
    <p:sldId id="283" r:id="rId19"/>
    <p:sldId id="280" r:id="rId20"/>
    <p:sldId id="277" r:id="rId21"/>
    <p:sldId id="281" r:id="rId22"/>
    <p:sldId id="282" r:id="rId23"/>
    <p:sldId id="284" r:id="rId24"/>
    <p:sldId id="291" r:id="rId25"/>
    <p:sldId id="275" r:id="rId26"/>
    <p:sldId id="293" r:id="rId27"/>
    <p:sldId id="290" r:id="rId28"/>
    <p:sldId id="292" r:id="rId29"/>
  </p:sldIdLst>
  <p:sldSz cx="9144000" cy="6858000" type="screen4x3"/>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65A9CCE-2E1B-48E9-A49F-288F9707C086}" type="datetimeFigureOut">
              <a:rPr lang="el-GR" smtClean="0"/>
              <a:pPr/>
              <a:t>24/11/2022</a:t>
            </a:fld>
            <a:endParaRPr lang="el-G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F8B3653-F36B-4E50-8A54-BDE3532221F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5A9CCE-2E1B-48E9-A49F-288F9707C086}" type="datetimeFigureOut">
              <a:rPr lang="el-GR" smtClean="0"/>
              <a:pPr/>
              <a:t>24/11/2022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F8B3653-F36B-4E50-8A54-BDE3532221F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5A9CCE-2E1B-48E9-A49F-288F9707C086}" type="datetimeFigureOut">
              <a:rPr lang="el-GR" smtClean="0"/>
              <a:pPr/>
              <a:t>24/11/2022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F8B3653-F36B-4E50-8A54-BDE3532221F2}"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l-GR"/>
              <a:t>Click to edit Master title style</a:t>
            </a:r>
            <a:endParaRPr/>
          </a:p>
        </p:txBody>
      </p:sp>
      <p:sp>
        <p:nvSpPr>
          <p:cNvPr id="5" name="Date Placeholder 4"/>
          <p:cNvSpPr>
            <a:spLocks noGrp="1"/>
          </p:cNvSpPr>
          <p:nvPr>
            <p:ph type="dt" sz="half" idx="10"/>
          </p:nvPr>
        </p:nvSpPr>
        <p:spPr/>
        <p:txBody>
          <a:bodyPr/>
          <a:lstStyle/>
          <a:p>
            <a:fld id="{313D3977-1EAB-4558-B17E-B8D566FEDAAE}" type="datetimeFigureOut">
              <a:rPr lang="el-GR" smtClean="0"/>
              <a:pPr/>
              <a:t>24/11/2022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D941627-BD12-432D-8C83-88751A591E44}" type="slidenum">
              <a:rPr lang="el-GR" smtClean="0"/>
              <a:pPr/>
              <a:t>‹#›</a:t>
            </a:fld>
            <a:endParaRPr lang="el-G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dirty="0"/>
          </a:p>
        </p:txBody>
      </p:sp>
    </p:spTree>
  </p:cSld>
  <p:clrMapOvr>
    <a:masterClrMapping/>
  </p:clrMapOvr>
  <mc:AlternateContent xmlns:mc="http://schemas.openxmlformats.org/markup-compatibility/2006" xmlns:p14="http://schemas.microsoft.com/office/powerpoint/2010/main">
    <mc:Choice Requires="p14">
      <p:transition spd="med" p14:dur="700" advTm="4474">
        <p:fade/>
      </p:transition>
    </mc:Choice>
    <mc:Fallback xmlns="">
      <p:transition spd="med" advTm="4474">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5A9CCE-2E1B-48E9-A49F-288F9707C086}" type="datetimeFigureOut">
              <a:rPr lang="el-GR" smtClean="0"/>
              <a:pPr/>
              <a:t>24/11/2022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F8B3653-F36B-4E50-8A54-BDE3532221F2}" type="slidenum">
              <a:rPr lang="el-GR" smtClean="0"/>
              <a:pPr/>
              <a:t>‹#›</a:t>
            </a:fld>
            <a:endParaRPr lang="el-GR"/>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65A9CCE-2E1B-48E9-A49F-288F9707C086}" type="datetimeFigureOut">
              <a:rPr lang="el-GR" smtClean="0"/>
              <a:pPr/>
              <a:t>24/11/2022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F8B3653-F36B-4E50-8A54-BDE3532221F2}" type="slidenum">
              <a:rPr lang="el-GR" smtClean="0"/>
              <a:pPr/>
              <a:t>‹#›</a:t>
            </a:fld>
            <a:endParaRPr lang="el-G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65A9CCE-2E1B-48E9-A49F-288F9707C086}" type="datetimeFigureOut">
              <a:rPr lang="el-GR" smtClean="0"/>
              <a:pPr/>
              <a:t>24/11/2022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F8B3653-F36B-4E50-8A54-BDE3532221F2}" type="slidenum">
              <a:rPr lang="el-GR" smtClean="0"/>
              <a:pPr/>
              <a:t>‹#›</a:t>
            </a:fld>
            <a:endParaRPr lang="el-GR"/>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65A9CCE-2E1B-48E9-A49F-288F9707C086}" type="datetimeFigureOut">
              <a:rPr lang="el-GR" smtClean="0"/>
              <a:pPr/>
              <a:t>24/11/2022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F8B3653-F36B-4E50-8A54-BDE3532221F2}"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5A9CCE-2E1B-48E9-A49F-288F9707C086}" type="datetimeFigureOut">
              <a:rPr lang="el-GR" smtClean="0"/>
              <a:pPr/>
              <a:t>24/11/2022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F8B3653-F36B-4E50-8A54-BDE3532221F2}" type="slidenum">
              <a:rPr lang="el-GR" smtClean="0"/>
              <a:pPr/>
              <a:t>‹#›</a:t>
            </a:fld>
            <a:endParaRPr lang="el-GR"/>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A9CCE-2E1B-48E9-A49F-288F9707C086}" type="datetimeFigureOut">
              <a:rPr lang="el-GR" smtClean="0"/>
              <a:pPr/>
              <a:t>24/11/2022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F8B3653-F36B-4E50-8A54-BDE3532221F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65A9CCE-2E1B-48E9-A49F-288F9707C086}" type="datetimeFigureOut">
              <a:rPr lang="el-GR" smtClean="0"/>
              <a:pPr/>
              <a:t>24/11/2022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F8B3653-F36B-4E50-8A54-BDE3532221F2}"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65A9CCE-2E1B-48E9-A49F-288F9707C086}" type="datetimeFigureOut">
              <a:rPr lang="el-GR" smtClean="0"/>
              <a:pPr/>
              <a:t>24/11/2022</a:t>
            </a:fld>
            <a:endParaRPr lang="el-G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F8B3653-F36B-4E50-8A54-BDE3532221F2}" type="slidenum">
              <a:rPr lang="el-GR" smtClean="0"/>
              <a:pPr/>
              <a:t>‹#›</a:t>
            </a:fld>
            <a:endParaRPr lang="el-G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65A9CCE-2E1B-48E9-A49F-288F9707C086}" type="datetimeFigureOut">
              <a:rPr lang="el-GR" smtClean="0"/>
              <a:pPr/>
              <a:t>24/11/2022</a:t>
            </a:fld>
            <a:endParaRPr lang="el-G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F8B3653-F36B-4E50-8A54-BDE3532221F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2.xml"/><Relationship Id="rId1" Type="http://schemas.openxmlformats.org/officeDocument/2006/relationships/tags" Target="../tags/tag2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2.xml"/><Relationship Id="rId1" Type="http://schemas.openxmlformats.org/officeDocument/2006/relationships/tags" Target="../tags/tag25.xml"/><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2961674"/>
          </a:xfrm>
        </p:spPr>
        <p:txBody>
          <a:bodyPr/>
          <a:lstStyle/>
          <a:p>
            <a:pPr algn="ctr"/>
            <a:r>
              <a:rPr lang="en-US" dirty="0">
                <a:solidFill>
                  <a:srgbClr val="C00000"/>
                </a:solidFill>
                <a:latin typeface="Arial Black" pitchFamily="34" charset="0"/>
              </a:rPr>
              <a:t>21</a:t>
            </a:r>
            <a:r>
              <a:rPr lang="en-US" baseline="30000" dirty="0">
                <a:solidFill>
                  <a:srgbClr val="C00000"/>
                </a:solidFill>
                <a:latin typeface="Arial Black" pitchFamily="34" charset="0"/>
              </a:rPr>
              <a:t>st</a:t>
            </a:r>
            <a:r>
              <a:rPr lang="en-US" dirty="0">
                <a:solidFill>
                  <a:srgbClr val="C00000"/>
                </a:solidFill>
                <a:latin typeface="Arial Black" pitchFamily="34" charset="0"/>
              </a:rPr>
              <a:t> Primary School of Athens “Lela </a:t>
            </a:r>
            <a:r>
              <a:rPr lang="en-US" dirty="0" err="1">
                <a:solidFill>
                  <a:srgbClr val="C00000"/>
                </a:solidFill>
                <a:latin typeface="Arial Black" pitchFamily="34" charset="0"/>
              </a:rPr>
              <a:t>Karagianni</a:t>
            </a:r>
            <a:r>
              <a:rPr lang="en-US" dirty="0">
                <a:solidFill>
                  <a:srgbClr val="C00000"/>
                </a:solidFill>
                <a:latin typeface="Arial Black" pitchFamily="34" charset="0"/>
              </a:rPr>
              <a:t>”</a:t>
            </a:r>
            <a:endParaRPr lang="el-GR" dirty="0">
              <a:solidFill>
                <a:srgbClr val="C00000"/>
              </a:solidFill>
              <a:latin typeface="Arial Black" pitchFamily="34" charset="0"/>
            </a:endParaRPr>
          </a:p>
        </p:txBody>
      </p:sp>
      <p:sp>
        <p:nvSpPr>
          <p:cNvPr id="3" name="Subtitle 2"/>
          <p:cNvSpPr>
            <a:spLocks noGrp="1"/>
          </p:cNvSpPr>
          <p:nvPr>
            <p:ph type="subTitle" idx="1"/>
          </p:nvPr>
        </p:nvSpPr>
        <p:spPr/>
        <p:txBody>
          <a:bodyPr>
            <a:normAutofit fontScale="70000" lnSpcReduction="20000"/>
          </a:bodyPr>
          <a:lstStyle/>
          <a:p>
            <a:r>
              <a:rPr lang="en-US" dirty="0">
                <a:solidFill>
                  <a:srgbClr val="FF0000"/>
                </a:solidFill>
                <a:latin typeface="Arial Black" pitchFamily="34" charset="0"/>
              </a:rPr>
              <a:t>Erasmus +  KA1</a:t>
            </a:r>
          </a:p>
          <a:p>
            <a:endParaRPr lang="en-US" dirty="0">
              <a:solidFill>
                <a:srgbClr val="FF0000"/>
              </a:solidFill>
              <a:latin typeface="Arial Black" pitchFamily="34" charset="0"/>
            </a:endParaRPr>
          </a:p>
          <a:p>
            <a:r>
              <a:rPr lang="en-US" dirty="0">
                <a:solidFill>
                  <a:srgbClr val="FF0000"/>
                </a:solidFill>
                <a:latin typeface="Arial Black" pitchFamily="34" charset="0"/>
              </a:rPr>
              <a:t> Helsinki/Vantaa Finland</a:t>
            </a:r>
            <a:endParaRPr lang="el-GR" dirty="0">
              <a:solidFill>
                <a:srgbClr val="FF0000"/>
              </a:solidFill>
              <a:latin typeface="Arial Black" pitchFamily="34" charset="0"/>
            </a:endParaRPr>
          </a:p>
          <a:p>
            <a:r>
              <a:rPr lang="en-US" dirty="0">
                <a:solidFill>
                  <a:srgbClr val="FF0000"/>
                </a:solidFill>
                <a:latin typeface="Arial Black" pitchFamily="34" charset="0"/>
              </a:rPr>
              <a:t>May 2018  </a:t>
            </a:r>
            <a:endParaRPr lang="el-GR" dirty="0">
              <a:solidFill>
                <a:srgbClr val="FF0000"/>
              </a:solidFill>
              <a:latin typeface="Arial Black" pitchFamily="34" charset="0"/>
            </a:endParaRPr>
          </a:p>
          <a:p>
            <a:endParaRPr lang="el-GR" dirty="0"/>
          </a:p>
        </p:txBody>
      </p:sp>
      <p:pic>
        <p:nvPicPr>
          <p:cNvPr id="5" name="Picture 2" descr="Αποτέλεσμα εικόνας για ελληνικη σημαία"/>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375862" cy="9184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7191" y="5805264"/>
            <a:ext cx="5026025" cy="804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587744984"/>
              </p:ext>
            </p:extLst>
          </p:nvPr>
        </p:nvGraphicFramePr>
        <p:xfrm>
          <a:off x="1" y="-5"/>
          <a:ext cx="9144000" cy="7069455"/>
        </p:xfrm>
        <a:graphic>
          <a:graphicData uri="http://schemas.openxmlformats.org/drawingml/2006/table">
            <a:tbl>
              <a:tblPr firstRow="1" bandRow="1">
                <a:tableStyleId>{5C22544A-7EE6-4342-B048-85BDC9FD1C3A}</a:tableStyleId>
              </a:tblPr>
              <a:tblGrid>
                <a:gridCol w="2294482">
                  <a:extLst>
                    <a:ext uri="{9D8B030D-6E8A-4147-A177-3AD203B41FA5}">
                      <a16:colId xmlns:a16="http://schemas.microsoft.com/office/drawing/2014/main" xmlns="" val="20000"/>
                    </a:ext>
                  </a:extLst>
                </a:gridCol>
                <a:gridCol w="6849518">
                  <a:extLst>
                    <a:ext uri="{9D8B030D-6E8A-4147-A177-3AD203B41FA5}">
                      <a16:colId xmlns:a16="http://schemas.microsoft.com/office/drawing/2014/main" xmlns="" val="20001"/>
                    </a:ext>
                  </a:extLst>
                </a:gridCol>
              </a:tblGrid>
              <a:tr h="428625">
                <a:tc>
                  <a:txBody>
                    <a:bodyPr/>
                    <a:lstStyle/>
                    <a:p>
                      <a:r>
                        <a:rPr lang="en-US" dirty="0"/>
                        <a:t>7.45 – 4.00</a:t>
                      </a:r>
                      <a:endParaRPr lang="el-GR" dirty="0"/>
                    </a:p>
                  </a:txBody>
                  <a:tcPr/>
                </a:tc>
                <a:tc>
                  <a:txBody>
                    <a:bodyPr/>
                    <a:lstStyle/>
                    <a:p>
                      <a:r>
                        <a:rPr lang="en-US" dirty="0"/>
                        <a:t>                         </a:t>
                      </a:r>
                      <a:r>
                        <a:rPr lang="en-US" sz="2000" b="1" dirty="0"/>
                        <a:t>Daily</a:t>
                      </a:r>
                      <a:r>
                        <a:rPr lang="en-US" sz="2000" b="1" baseline="0" dirty="0"/>
                        <a:t> </a:t>
                      </a:r>
                      <a:r>
                        <a:rPr lang="en-US" sz="2000" b="1" baseline="0" dirty="0" err="1"/>
                        <a:t>Programme</a:t>
                      </a:r>
                      <a:endParaRPr lang="el-GR" sz="2000" b="1" dirty="0"/>
                    </a:p>
                  </a:txBody>
                  <a:tcPr/>
                </a:tc>
                <a:extLst>
                  <a:ext uri="{0D108BD9-81ED-4DB2-BD59-A6C34878D82A}">
                    <a16:rowId xmlns:a16="http://schemas.microsoft.com/office/drawing/2014/main" xmlns="" val="10000"/>
                  </a:ext>
                </a:extLst>
              </a:tr>
              <a:tr h="428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Black" pitchFamily="34" charset="0"/>
                        </a:rPr>
                        <a:t>7.45 – 8.00</a:t>
                      </a:r>
                      <a:endParaRPr lang="el-GR" dirty="0">
                        <a:latin typeface="Arial Blac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Black" pitchFamily="34" charset="0"/>
                        </a:rPr>
                        <a:t>Morning zone (optional)</a:t>
                      </a:r>
                      <a:endParaRPr lang="el-GR" dirty="0">
                        <a:latin typeface="Arial Black" pitchFamily="34" charset="0"/>
                      </a:endParaRPr>
                    </a:p>
                  </a:txBody>
                  <a:tcPr/>
                </a:tc>
                <a:extLst>
                  <a:ext uri="{0D108BD9-81ED-4DB2-BD59-A6C34878D82A}">
                    <a16:rowId xmlns:a16="http://schemas.microsoft.com/office/drawing/2014/main" xmlns="" val="10001"/>
                  </a:ext>
                </a:extLst>
              </a:tr>
              <a:tr h="428625">
                <a:tc>
                  <a:txBody>
                    <a:bodyPr/>
                    <a:lstStyle/>
                    <a:p>
                      <a:r>
                        <a:rPr lang="en-US" dirty="0">
                          <a:latin typeface="Arial Black" pitchFamily="34" charset="0"/>
                        </a:rPr>
                        <a:t>8.00 – 8.15</a:t>
                      </a:r>
                      <a:endParaRPr lang="el-GR" dirty="0">
                        <a:latin typeface="Arial Black" pitchFamily="34" charset="0"/>
                      </a:endParaRPr>
                    </a:p>
                  </a:txBody>
                  <a:tcPr/>
                </a:tc>
                <a:tc>
                  <a:txBody>
                    <a:bodyPr/>
                    <a:lstStyle/>
                    <a:p>
                      <a:pPr algn="l"/>
                      <a:r>
                        <a:rPr lang="en-US" dirty="0">
                          <a:latin typeface="Arial Black" pitchFamily="34" charset="0"/>
                        </a:rPr>
                        <a:t>Students’ arrival (reception)</a:t>
                      </a:r>
                      <a:endParaRPr lang="el-GR" dirty="0">
                        <a:latin typeface="Arial Black" pitchFamily="34" charset="0"/>
                      </a:endParaRPr>
                    </a:p>
                  </a:txBody>
                  <a:tcPr/>
                </a:tc>
                <a:extLst>
                  <a:ext uri="{0D108BD9-81ED-4DB2-BD59-A6C34878D82A}">
                    <a16:rowId xmlns:a16="http://schemas.microsoft.com/office/drawing/2014/main" xmlns="" val="10002"/>
                  </a:ext>
                </a:extLst>
              </a:tr>
              <a:tr h="428625">
                <a:tc>
                  <a:txBody>
                    <a:bodyPr/>
                    <a:lstStyle/>
                    <a:p>
                      <a:r>
                        <a:rPr lang="en-US" dirty="0">
                          <a:latin typeface="Arial Black" pitchFamily="34" charset="0"/>
                        </a:rPr>
                        <a:t>8.15 – 9.40</a:t>
                      </a:r>
                      <a:endParaRPr lang="el-GR" dirty="0">
                        <a:latin typeface="Arial Black" pitchFamily="34" charset="0"/>
                      </a:endParaRPr>
                    </a:p>
                  </a:txBody>
                  <a:tcPr/>
                </a:tc>
                <a:tc>
                  <a:txBody>
                    <a:bodyPr/>
                    <a:lstStyle/>
                    <a:p>
                      <a:pPr algn="l"/>
                      <a:r>
                        <a:rPr lang="en-US" dirty="0">
                          <a:latin typeface="Arial Black" pitchFamily="34" charset="0"/>
                        </a:rPr>
                        <a:t>1</a:t>
                      </a:r>
                      <a:r>
                        <a:rPr lang="en-US" baseline="30000" dirty="0">
                          <a:latin typeface="Arial Black" pitchFamily="34" charset="0"/>
                        </a:rPr>
                        <a:t>st</a:t>
                      </a:r>
                      <a:r>
                        <a:rPr lang="en-US" dirty="0">
                          <a:latin typeface="Arial Black" pitchFamily="34" charset="0"/>
                        </a:rPr>
                        <a:t> and 2</a:t>
                      </a:r>
                      <a:r>
                        <a:rPr lang="en-US" baseline="30000" dirty="0">
                          <a:latin typeface="Arial Black" pitchFamily="34" charset="0"/>
                        </a:rPr>
                        <a:t>nd</a:t>
                      </a:r>
                      <a:r>
                        <a:rPr lang="en-US" baseline="0" dirty="0">
                          <a:latin typeface="Arial Black" pitchFamily="34" charset="0"/>
                        </a:rPr>
                        <a:t> </a:t>
                      </a:r>
                      <a:r>
                        <a:rPr lang="en-US" dirty="0">
                          <a:latin typeface="Arial Black" pitchFamily="34" charset="0"/>
                        </a:rPr>
                        <a:t> period</a:t>
                      </a:r>
                      <a:endParaRPr lang="el-GR" dirty="0">
                        <a:latin typeface="Arial Black" pitchFamily="34" charset="0"/>
                      </a:endParaRPr>
                    </a:p>
                  </a:txBody>
                  <a:tcPr/>
                </a:tc>
                <a:extLst>
                  <a:ext uri="{0D108BD9-81ED-4DB2-BD59-A6C34878D82A}">
                    <a16:rowId xmlns:a16="http://schemas.microsoft.com/office/drawing/2014/main" xmlns="" val="10003"/>
                  </a:ext>
                </a:extLst>
              </a:tr>
              <a:tr h="428625">
                <a:tc>
                  <a:txBody>
                    <a:bodyPr/>
                    <a:lstStyle/>
                    <a:p>
                      <a:r>
                        <a:rPr lang="en-US" dirty="0">
                          <a:latin typeface="Arial Black" pitchFamily="34" charset="0"/>
                        </a:rPr>
                        <a:t>9.40 – 10.00</a:t>
                      </a:r>
                      <a:endParaRPr lang="el-GR" dirty="0">
                        <a:latin typeface="Arial Black" pitchFamily="34" charset="0"/>
                      </a:endParaRPr>
                    </a:p>
                  </a:txBody>
                  <a:tcPr/>
                </a:tc>
                <a:tc>
                  <a:txBody>
                    <a:bodyPr/>
                    <a:lstStyle/>
                    <a:p>
                      <a:pPr algn="l"/>
                      <a:r>
                        <a:rPr lang="en-US" dirty="0">
                          <a:latin typeface="Arial Black" pitchFamily="34" charset="0"/>
                        </a:rPr>
                        <a:t>Break</a:t>
                      </a:r>
                      <a:endParaRPr lang="el-GR" dirty="0">
                        <a:latin typeface="Arial Black" pitchFamily="34" charset="0"/>
                      </a:endParaRPr>
                    </a:p>
                  </a:txBody>
                  <a:tcPr/>
                </a:tc>
                <a:extLst>
                  <a:ext uri="{0D108BD9-81ED-4DB2-BD59-A6C34878D82A}">
                    <a16:rowId xmlns:a16="http://schemas.microsoft.com/office/drawing/2014/main" xmlns="" val="10004"/>
                  </a:ext>
                </a:extLst>
              </a:tr>
              <a:tr h="428625">
                <a:tc>
                  <a:txBody>
                    <a:bodyPr/>
                    <a:lstStyle/>
                    <a:p>
                      <a:r>
                        <a:rPr lang="en-US" dirty="0">
                          <a:latin typeface="Arial Black" pitchFamily="34" charset="0"/>
                        </a:rPr>
                        <a:t>10.00 – 11.30</a:t>
                      </a:r>
                      <a:endParaRPr lang="el-GR" dirty="0">
                        <a:latin typeface="Arial Black" pitchFamily="34" charset="0"/>
                      </a:endParaRPr>
                    </a:p>
                  </a:txBody>
                  <a:tcPr/>
                </a:tc>
                <a:tc>
                  <a:txBody>
                    <a:bodyPr/>
                    <a:lstStyle/>
                    <a:p>
                      <a:pPr algn="l"/>
                      <a:r>
                        <a:rPr lang="en-US" dirty="0">
                          <a:latin typeface="Arial Black" pitchFamily="34" charset="0"/>
                        </a:rPr>
                        <a:t>3</a:t>
                      </a:r>
                      <a:r>
                        <a:rPr lang="en-US" baseline="30000" dirty="0">
                          <a:latin typeface="Arial Black" pitchFamily="34" charset="0"/>
                        </a:rPr>
                        <a:t>rd</a:t>
                      </a:r>
                      <a:r>
                        <a:rPr lang="en-US" dirty="0">
                          <a:latin typeface="Arial Black" pitchFamily="34" charset="0"/>
                        </a:rPr>
                        <a:t> and 4</a:t>
                      </a:r>
                      <a:r>
                        <a:rPr lang="en-US" baseline="30000" dirty="0">
                          <a:latin typeface="Arial Black" pitchFamily="34" charset="0"/>
                        </a:rPr>
                        <a:t>th</a:t>
                      </a:r>
                      <a:r>
                        <a:rPr lang="en-US" dirty="0">
                          <a:latin typeface="Arial Black" pitchFamily="34" charset="0"/>
                        </a:rPr>
                        <a:t> period</a:t>
                      </a:r>
                      <a:endParaRPr lang="el-GR" dirty="0">
                        <a:latin typeface="Arial Black" pitchFamily="34" charset="0"/>
                      </a:endParaRPr>
                    </a:p>
                  </a:txBody>
                  <a:tcPr/>
                </a:tc>
                <a:extLst>
                  <a:ext uri="{0D108BD9-81ED-4DB2-BD59-A6C34878D82A}">
                    <a16:rowId xmlns:a16="http://schemas.microsoft.com/office/drawing/2014/main" xmlns="" val="10005"/>
                  </a:ext>
                </a:extLst>
              </a:tr>
              <a:tr h="428625">
                <a:tc>
                  <a:txBody>
                    <a:bodyPr/>
                    <a:lstStyle/>
                    <a:p>
                      <a:r>
                        <a:rPr lang="en-US" dirty="0">
                          <a:latin typeface="Arial Black" pitchFamily="34" charset="0"/>
                        </a:rPr>
                        <a:t>11.30 – 11.45</a:t>
                      </a:r>
                      <a:endParaRPr lang="el-GR" dirty="0">
                        <a:latin typeface="Arial Black" pitchFamily="34" charset="0"/>
                      </a:endParaRPr>
                    </a:p>
                  </a:txBody>
                  <a:tcPr/>
                </a:tc>
                <a:tc>
                  <a:txBody>
                    <a:bodyPr/>
                    <a:lstStyle/>
                    <a:p>
                      <a:pPr algn="l"/>
                      <a:r>
                        <a:rPr lang="en-US" dirty="0">
                          <a:latin typeface="Arial Black" pitchFamily="34" charset="0"/>
                        </a:rPr>
                        <a:t>Break</a:t>
                      </a:r>
                      <a:endParaRPr lang="el-GR" dirty="0">
                        <a:latin typeface="Arial Black" pitchFamily="34" charset="0"/>
                      </a:endParaRPr>
                    </a:p>
                  </a:txBody>
                  <a:tcPr/>
                </a:tc>
                <a:extLst>
                  <a:ext uri="{0D108BD9-81ED-4DB2-BD59-A6C34878D82A}">
                    <a16:rowId xmlns:a16="http://schemas.microsoft.com/office/drawing/2014/main" xmlns="" val="10006"/>
                  </a:ext>
                </a:extLst>
              </a:tr>
              <a:tr h="428625">
                <a:tc>
                  <a:txBody>
                    <a:bodyPr/>
                    <a:lstStyle/>
                    <a:p>
                      <a:r>
                        <a:rPr lang="en-US" dirty="0">
                          <a:latin typeface="Arial Black" pitchFamily="34" charset="0"/>
                        </a:rPr>
                        <a:t>11.45 – 12.25</a:t>
                      </a:r>
                      <a:endParaRPr lang="el-GR" dirty="0">
                        <a:latin typeface="Arial Black" pitchFamily="34" charset="0"/>
                      </a:endParaRPr>
                    </a:p>
                  </a:txBody>
                  <a:tcPr/>
                </a:tc>
                <a:tc>
                  <a:txBody>
                    <a:bodyPr/>
                    <a:lstStyle/>
                    <a:p>
                      <a:pPr algn="l"/>
                      <a:r>
                        <a:rPr lang="en-US" dirty="0">
                          <a:latin typeface="Arial Black" pitchFamily="34" charset="0"/>
                        </a:rPr>
                        <a:t>5</a:t>
                      </a:r>
                      <a:r>
                        <a:rPr lang="en-US" baseline="30000" dirty="0">
                          <a:latin typeface="Arial Black" pitchFamily="34" charset="0"/>
                        </a:rPr>
                        <a:t>th</a:t>
                      </a:r>
                      <a:r>
                        <a:rPr lang="en-US" dirty="0">
                          <a:latin typeface="Arial Black" pitchFamily="34" charset="0"/>
                        </a:rPr>
                        <a:t> period</a:t>
                      </a:r>
                      <a:endParaRPr lang="el-GR" dirty="0">
                        <a:latin typeface="Arial Black" pitchFamily="34" charset="0"/>
                      </a:endParaRPr>
                    </a:p>
                  </a:txBody>
                  <a:tcPr/>
                </a:tc>
                <a:extLst>
                  <a:ext uri="{0D108BD9-81ED-4DB2-BD59-A6C34878D82A}">
                    <a16:rowId xmlns:a16="http://schemas.microsoft.com/office/drawing/2014/main" xmlns="" val="10007"/>
                  </a:ext>
                </a:extLst>
              </a:tr>
              <a:tr h="428625">
                <a:tc>
                  <a:txBody>
                    <a:bodyPr/>
                    <a:lstStyle/>
                    <a:p>
                      <a:r>
                        <a:rPr lang="en-US" dirty="0">
                          <a:latin typeface="Arial Black" pitchFamily="34" charset="0"/>
                        </a:rPr>
                        <a:t>12.25</a:t>
                      </a:r>
                      <a:r>
                        <a:rPr lang="en-US" baseline="0" dirty="0">
                          <a:latin typeface="Arial Black" pitchFamily="34" charset="0"/>
                        </a:rPr>
                        <a:t> – 12.35</a:t>
                      </a:r>
                      <a:endParaRPr lang="el-GR" dirty="0">
                        <a:latin typeface="Arial Black" pitchFamily="34" charset="0"/>
                      </a:endParaRPr>
                    </a:p>
                  </a:txBody>
                  <a:tcPr/>
                </a:tc>
                <a:tc>
                  <a:txBody>
                    <a:bodyPr/>
                    <a:lstStyle/>
                    <a:p>
                      <a:pPr algn="l"/>
                      <a:r>
                        <a:rPr lang="en-US" dirty="0">
                          <a:latin typeface="Arial Black" pitchFamily="34" charset="0"/>
                        </a:rPr>
                        <a:t>Break</a:t>
                      </a:r>
                      <a:endParaRPr lang="el-GR" dirty="0">
                        <a:latin typeface="Arial Black" pitchFamily="34" charset="0"/>
                      </a:endParaRPr>
                    </a:p>
                  </a:txBody>
                  <a:tcPr/>
                </a:tc>
                <a:extLst>
                  <a:ext uri="{0D108BD9-81ED-4DB2-BD59-A6C34878D82A}">
                    <a16:rowId xmlns:a16="http://schemas.microsoft.com/office/drawing/2014/main" xmlns="" val="10008"/>
                  </a:ext>
                </a:extLst>
              </a:tr>
              <a:tr h="428625">
                <a:tc>
                  <a:txBody>
                    <a:bodyPr/>
                    <a:lstStyle/>
                    <a:p>
                      <a:r>
                        <a:rPr lang="en-US" dirty="0">
                          <a:latin typeface="Arial Black" pitchFamily="34" charset="0"/>
                        </a:rPr>
                        <a:t>12.35 – 1.15</a:t>
                      </a:r>
                      <a:endParaRPr lang="el-GR" dirty="0">
                        <a:latin typeface="Arial Blac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Black" pitchFamily="34" charset="0"/>
                        </a:rPr>
                        <a:t>6</a:t>
                      </a:r>
                      <a:r>
                        <a:rPr lang="en-US" baseline="30000" dirty="0">
                          <a:latin typeface="Arial Black" pitchFamily="34" charset="0"/>
                        </a:rPr>
                        <a:t>th</a:t>
                      </a:r>
                      <a:r>
                        <a:rPr lang="en-US" dirty="0">
                          <a:latin typeface="Arial Black" pitchFamily="34" charset="0"/>
                        </a:rPr>
                        <a:t> period (end of compulsory timetable)</a:t>
                      </a:r>
                      <a:endParaRPr lang="el-GR" dirty="0">
                        <a:latin typeface="Arial Black" pitchFamily="34" charset="0"/>
                      </a:endParaRPr>
                    </a:p>
                  </a:txBody>
                  <a:tcPr/>
                </a:tc>
                <a:extLst>
                  <a:ext uri="{0D108BD9-81ED-4DB2-BD59-A6C34878D82A}">
                    <a16:rowId xmlns:a16="http://schemas.microsoft.com/office/drawing/2014/main" xmlns="" val="10009"/>
                  </a:ext>
                </a:extLst>
              </a:tr>
              <a:tr h="428625">
                <a:tc>
                  <a:txBody>
                    <a:bodyPr/>
                    <a:lstStyle/>
                    <a:p>
                      <a:r>
                        <a:rPr lang="en-US" b="1" dirty="0">
                          <a:solidFill>
                            <a:schemeClr val="bg1"/>
                          </a:solidFill>
                          <a:latin typeface="Arial Black" pitchFamily="34" charset="0"/>
                        </a:rPr>
                        <a:t>1.20 – 4.00</a:t>
                      </a:r>
                      <a:endParaRPr lang="el-GR" b="1" dirty="0">
                        <a:solidFill>
                          <a:schemeClr val="bg1"/>
                        </a:solidFill>
                        <a:latin typeface="Arial Black" pitchFamily="34" charset="0"/>
                      </a:endParaRPr>
                    </a:p>
                  </a:txBody>
                  <a:tcPr>
                    <a:solidFill>
                      <a:schemeClr val="accent1"/>
                    </a:solidFill>
                  </a:tcPr>
                </a:tc>
                <a:tc>
                  <a:txBody>
                    <a:bodyPr/>
                    <a:lstStyle/>
                    <a:p>
                      <a:r>
                        <a:rPr lang="en-US" b="1" dirty="0">
                          <a:solidFill>
                            <a:schemeClr val="bg1"/>
                          </a:solidFill>
                          <a:latin typeface="Arial Black" pitchFamily="34" charset="0"/>
                        </a:rPr>
                        <a:t>Extended school (all day)</a:t>
                      </a:r>
                      <a:endParaRPr lang="el-GR" b="1" dirty="0">
                        <a:solidFill>
                          <a:schemeClr val="bg1"/>
                        </a:solidFill>
                        <a:latin typeface="Arial Black" pitchFamily="34" charset="0"/>
                      </a:endParaRPr>
                    </a:p>
                  </a:txBody>
                  <a:tcPr>
                    <a:solidFill>
                      <a:srgbClr val="0070C0"/>
                    </a:solidFill>
                  </a:tcPr>
                </a:tc>
                <a:extLst>
                  <a:ext uri="{0D108BD9-81ED-4DB2-BD59-A6C34878D82A}">
                    <a16:rowId xmlns:a16="http://schemas.microsoft.com/office/drawing/2014/main" xmlns="" val="10010"/>
                  </a:ext>
                </a:extLst>
              </a:tr>
              <a:tr h="428625">
                <a:tc>
                  <a:txBody>
                    <a:bodyPr/>
                    <a:lstStyle/>
                    <a:p>
                      <a:r>
                        <a:rPr lang="en-US" dirty="0">
                          <a:latin typeface="Arial Black" pitchFamily="34" charset="0"/>
                        </a:rPr>
                        <a:t>1.20 – 2.00</a:t>
                      </a:r>
                      <a:endParaRPr lang="el-GR" dirty="0">
                        <a:latin typeface="Arial Black" pitchFamily="34" charset="0"/>
                      </a:endParaRPr>
                    </a:p>
                  </a:txBody>
                  <a:tcPr/>
                </a:tc>
                <a:tc>
                  <a:txBody>
                    <a:bodyPr/>
                    <a:lstStyle/>
                    <a:p>
                      <a:r>
                        <a:rPr lang="en-US" dirty="0">
                          <a:latin typeface="Arial Black" pitchFamily="34" charset="0"/>
                        </a:rPr>
                        <a:t>1</a:t>
                      </a:r>
                      <a:r>
                        <a:rPr lang="en-US" baseline="30000" dirty="0">
                          <a:latin typeface="Arial Black" pitchFamily="34" charset="0"/>
                        </a:rPr>
                        <a:t>st</a:t>
                      </a:r>
                      <a:r>
                        <a:rPr lang="en-US" dirty="0">
                          <a:latin typeface="Arial Black" pitchFamily="34" charset="0"/>
                        </a:rPr>
                        <a:t> hour (lunch/relaxation)</a:t>
                      </a:r>
                      <a:endParaRPr lang="el-GR" dirty="0">
                        <a:latin typeface="Arial Black" pitchFamily="34" charset="0"/>
                      </a:endParaRPr>
                    </a:p>
                  </a:txBody>
                  <a:tcPr/>
                </a:tc>
                <a:extLst>
                  <a:ext uri="{0D108BD9-81ED-4DB2-BD59-A6C34878D82A}">
                    <a16:rowId xmlns:a16="http://schemas.microsoft.com/office/drawing/2014/main" xmlns="" val="10011"/>
                  </a:ext>
                </a:extLst>
              </a:tr>
              <a:tr h="428625">
                <a:tc>
                  <a:txBody>
                    <a:bodyPr/>
                    <a:lstStyle/>
                    <a:p>
                      <a:r>
                        <a:rPr lang="en-US" dirty="0">
                          <a:latin typeface="Arial Black" pitchFamily="34" charset="0"/>
                        </a:rPr>
                        <a:t>2.00 – 2.15</a:t>
                      </a:r>
                      <a:endParaRPr lang="el-GR" dirty="0">
                        <a:latin typeface="Arial Black" pitchFamily="34" charset="0"/>
                      </a:endParaRPr>
                    </a:p>
                  </a:txBody>
                  <a:tcPr/>
                </a:tc>
                <a:tc>
                  <a:txBody>
                    <a:bodyPr/>
                    <a:lstStyle/>
                    <a:p>
                      <a:r>
                        <a:rPr lang="en-US" dirty="0">
                          <a:latin typeface="Arial Black" pitchFamily="34" charset="0"/>
                        </a:rPr>
                        <a:t>Break</a:t>
                      </a:r>
                      <a:endParaRPr lang="el-GR" dirty="0">
                        <a:latin typeface="Arial Black" pitchFamily="34" charset="0"/>
                      </a:endParaRPr>
                    </a:p>
                  </a:txBody>
                  <a:tcPr/>
                </a:tc>
                <a:extLst>
                  <a:ext uri="{0D108BD9-81ED-4DB2-BD59-A6C34878D82A}">
                    <a16:rowId xmlns:a16="http://schemas.microsoft.com/office/drawing/2014/main" xmlns="" val="10012"/>
                  </a:ext>
                </a:extLst>
              </a:tr>
              <a:tr h="428625">
                <a:tc>
                  <a:txBody>
                    <a:bodyPr/>
                    <a:lstStyle/>
                    <a:p>
                      <a:r>
                        <a:rPr lang="en-US" dirty="0">
                          <a:latin typeface="Arial Black" pitchFamily="34" charset="0"/>
                        </a:rPr>
                        <a:t>2.15 – 3.00</a:t>
                      </a:r>
                      <a:endParaRPr lang="el-GR" dirty="0">
                        <a:latin typeface="Arial Black" pitchFamily="34" charset="0"/>
                      </a:endParaRPr>
                    </a:p>
                  </a:txBody>
                  <a:tcPr/>
                </a:tc>
                <a:tc>
                  <a:txBody>
                    <a:bodyPr/>
                    <a:lstStyle/>
                    <a:p>
                      <a:r>
                        <a:rPr lang="en-US" dirty="0">
                          <a:latin typeface="Arial Black" pitchFamily="34" charset="0"/>
                        </a:rPr>
                        <a:t>2</a:t>
                      </a:r>
                      <a:r>
                        <a:rPr lang="en-US" baseline="30000" dirty="0">
                          <a:latin typeface="Arial Black" pitchFamily="34" charset="0"/>
                        </a:rPr>
                        <a:t>nd </a:t>
                      </a:r>
                      <a:r>
                        <a:rPr lang="en-US" dirty="0">
                          <a:latin typeface="Arial Black" pitchFamily="34" charset="0"/>
                        </a:rPr>
                        <a:t> hour - study / preparation for next day</a:t>
                      </a:r>
                      <a:endParaRPr lang="el-GR" dirty="0">
                        <a:latin typeface="Arial Black" pitchFamily="34" charset="0"/>
                      </a:endParaRPr>
                    </a:p>
                  </a:txBody>
                  <a:tcPr/>
                </a:tc>
                <a:extLst>
                  <a:ext uri="{0D108BD9-81ED-4DB2-BD59-A6C34878D82A}">
                    <a16:rowId xmlns:a16="http://schemas.microsoft.com/office/drawing/2014/main" xmlns="" val="10013"/>
                  </a:ext>
                </a:extLst>
              </a:tr>
              <a:tr h="428625">
                <a:tc>
                  <a:txBody>
                    <a:bodyPr/>
                    <a:lstStyle/>
                    <a:p>
                      <a:r>
                        <a:rPr lang="en-US" dirty="0">
                          <a:latin typeface="Arial Black" pitchFamily="34" charset="0"/>
                        </a:rPr>
                        <a:t>3.00 – 3.15</a:t>
                      </a:r>
                      <a:endParaRPr lang="el-GR" dirty="0">
                        <a:latin typeface="Arial Black" pitchFamily="34" charset="0"/>
                      </a:endParaRPr>
                    </a:p>
                  </a:txBody>
                  <a:tcPr/>
                </a:tc>
                <a:tc>
                  <a:txBody>
                    <a:bodyPr/>
                    <a:lstStyle/>
                    <a:p>
                      <a:r>
                        <a:rPr lang="en-US" dirty="0">
                          <a:latin typeface="Arial Black" pitchFamily="34" charset="0"/>
                        </a:rPr>
                        <a:t>Break</a:t>
                      </a:r>
                      <a:endParaRPr lang="el-GR" dirty="0">
                        <a:latin typeface="Arial Black" pitchFamily="34" charset="0"/>
                      </a:endParaRPr>
                    </a:p>
                  </a:txBody>
                  <a:tcPr/>
                </a:tc>
                <a:extLst>
                  <a:ext uri="{0D108BD9-81ED-4DB2-BD59-A6C34878D82A}">
                    <a16:rowId xmlns:a16="http://schemas.microsoft.com/office/drawing/2014/main" xmlns="" val="10014"/>
                  </a:ext>
                </a:extLst>
              </a:tr>
              <a:tr h="428625">
                <a:tc>
                  <a:txBody>
                    <a:bodyPr/>
                    <a:lstStyle/>
                    <a:p>
                      <a:r>
                        <a:rPr lang="en-US" dirty="0">
                          <a:latin typeface="Arial Black" pitchFamily="34" charset="0"/>
                        </a:rPr>
                        <a:t>3.15 – 4.00</a:t>
                      </a:r>
                      <a:endParaRPr lang="el-GR" dirty="0">
                        <a:latin typeface="Arial Black" pitchFamily="34" charset="0"/>
                      </a:endParaRPr>
                    </a:p>
                  </a:txBody>
                  <a:tcPr/>
                </a:tc>
                <a:tc>
                  <a:txBody>
                    <a:bodyPr/>
                    <a:lstStyle/>
                    <a:p>
                      <a:r>
                        <a:rPr lang="en-US" dirty="0">
                          <a:latin typeface="Arial Black" pitchFamily="34" charset="0"/>
                        </a:rPr>
                        <a:t>3</a:t>
                      </a:r>
                      <a:r>
                        <a:rPr lang="en-US" baseline="30000" dirty="0">
                          <a:latin typeface="Arial Black" pitchFamily="34" charset="0"/>
                        </a:rPr>
                        <a:t>rd</a:t>
                      </a:r>
                      <a:r>
                        <a:rPr lang="en-US" dirty="0">
                          <a:latin typeface="Arial Black" pitchFamily="34" charset="0"/>
                        </a:rPr>
                        <a:t>  hour-</a:t>
                      </a:r>
                      <a:r>
                        <a:rPr lang="en-US" baseline="0" dirty="0">
                          <a:latin typeface="Arial Black" pitchFamily="34" charset="0"/>
                        </a:rPr>
                        <a:t> optional subjects (ICTs, English, sports, music..)</a:t>
                      </a:r>
                      <a:endParaRPr lang="el-GR" dirty="0">
                        <a:latin typeface="Arial Black" pitchFamily="34" charset="0"/>
                      </a:endParaRPr>
                    </a:p>
                  </a:txBody>
                  <a:tcPr/>
                </a:tc>
                <a:extLst>
                  <a:ext uri="{0D108BD9-81ED-4DB2-BD59-A6C34878D82A}">
                    <a16:rowId xmlns:a16="http://schemas.microsoft.com/office/drawing/2014/main" xmlns="" val="10015"/>
                  </a:ext>
                </a:extLst>
              </a:tr>
            </a:tbl>
          </a:graphicData>
        </a:graphic>
      </p:graphicFrame>
    </p:spTree>
    <p:custDataLst>
      <p:tags r:id="rId1"/>
    </p:custData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570186"/>
          </a:xfrm>
        </p:spPr>
        <p:txBody>
          <a:bodyPr>
            <a:noAutofit/>
          </a:bodyPr>
          <a:lstStyle/>
          <a:p>
            <a:pPr algn="ctr"/>
            <a:r>
              <a:rPr lang="en-US" sz="2400" i="1" dirty="0">
                <a:solidFill>
                  <a:schemeClr val="tx1"/>
                </a:solidFill>
                <a:latin typeface="Arial Black" pitchFamily="34" charset="0"/>
                <a:cs typeface="Arial" panose="020B0604020202020204" pitchFamily="34" charset="0"/>
              </a:rPr>
              <a:t>                The mission of 21</a:t>
            </a:r>
            <a:r>
              <a:rPr lang="en-US" sz="2400" i="1" baseline="30000" dirty="0">
                <a:solidFill>
                  <a:schemeClr val="tx1"/>
                </a:solidFill>
                <a:latin typeface="Arial Black" pitchFamily="34" charset="0"/>
                <a:cs typeface="Arial" panose="020B0604020202020204" pitchFamily="34" charset="0"/>
              </a:rPr>
              <a:t>st</a:t>
            </a:r>
            <a:r>
              <a:rPr lang="en-US" sz="2400" i="1" dirty="0">
                <a:solidFill>
                  <a:schemeClr val="tx1"/>
                </a:solidFill>
                <a:latin typeface="Arial Black" pitchFamily="34" charset="0"/>
                <a:cs typeface="Arial" panose="020B0604020202020204" pitchFamily="34" charset="0"/>
              </a:rPr>
              <a:t> Primary School</a:t>
            </a:r>
            <a:br>
              <a:rPr lang="en-US" sz="2400" i="1" dirty="0">
                <a:solidFill>
                  <a:schemeClr val="tx1"/>
                </a:solidFill>
                <a:latin typeface="Arial Black" pitchFamily="34" charset="0"/>
                <a:cs typeface="Arial" panose="020B0604020202020204" pitchFamily="34" charset="0"/>
              </a:rPr>
            </a:br>
            <a:r>
              <a:rPr lang="en-US" sz="2400" i="1" dirty="0">
                <a:solidFill>
                  <a:schemeClr val="tx1"/>
                </a:solidFill>
                <a:latin typeface="Arial Black" pitchFamily="34" charset="0"/>
                <a:cs typeface="Arial" panose="020B0604020202020204" pitchFamily="34" charset="0"/>
              </a:rPr>
              <a:t> A school as spiritual workshop that “creates” happy, sensitive, informed,  responsible and active citizens</a:t>
            </a:r>
            <a:endParaRPr lang="el-GR" sz="2400" dirty="0">
              <a:solidFill>
                <a:schemeClr val="tx1"/>
              </a:solidFill>
              <a:latin typeface="Arial Black" pitchFamily="34" charset="0"/>
            </a:endParaRPr>
          </a:p>
        </p:txBody>
      </p:sp>
      <p:pic>
        <p:nvPicPr>
          <p:cNvPr id="21505" name="Picture 1" descr="C:\Documents and Settings\21dim\Επιφάνεια εργασίας\Φάκελος\IMG_0275-768x574.jpg"/>
          <p:cNvPicPr>
            <a:picLocks noGrp="1" noChangeAspect="1" noChangeArrowheads="1"/>
          </p:cNvPicPr>
          <p:nvPr>
            <p:ph idx="1"/>
          </p:nvPr>
        </p:nvPicPr>
        <p:blipFill>
          <a:blip r:embed="rId3" cstate="print"/>
          <a:srcRect/>
          <a:stretch>
            <a:fillRect/>
          </a:stretch>
        </p:blipFill>
        <p:spPr bwMode="auto">
          <a:xfrm>
            <a:off x="103213" y="2060848"/>
            <a:ext cx="3797616" cy="2838322"/>
          </a:xfrm>
          <a:prstGeom prst="rect">
            <a:avLst/>
          </a:prstGeom>
          <a:noFill/>
        </p:spPr>
      </p:pic>
      <p:pic>
        <p:nvPicPr>
          <p:cNvPr id="21506" name="Picture 2" descr="C:\Documents and Settings\21dim\Επιφάνεια εργασίας\Φάκελος\WP_20170608_20_10_48_Pro-1024x577.jpg"/>
          <p:cNvPicPr>
            <a:picLocks noChangeAspect="1" noChangeArrowheads="1"/>
          </p:cNvPicPr>
          <p:nvPr/>
        </p:nvPicPr>
        <p:blipFill>
          <a:blip r:embed="rId4" cstate="print"/>
          <a:srcRect/>
          <a:stretch>
            <a:fillRect/>
          </a:stretch>
        </p:blipFill>
        <p:spPr bwMode="auto">
          <a:xfrm>
            <a:off x="4143372" y="3929066"/>
            <a:ext cx="4714876" cy="2656722"/>
          </a:xfrm>
          <a:prstGeom prst="rect">
            <a:avLst/>
          </a:prstGeom>
          <a:noFill/>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a:ln>
            <a:solidFill>
              <a:schemeClr val="tx1"/>
            </a:solidFill>
          </a:ln>
        </p:spPr>
        <p:txBody>
          <a:bodyPr>
            <a:noAutofit/>
          </a:bodyPr>
          <a:lstStyle/>
          <a:p>
            <a:pPr marL="285750" indent="-285750">
              <a:buClrTx/>
              <a:buFont typeface="Wingdings" pitchFamily="2" charset="2"/>
              <a:buChar char="Ø"/>
            </a:pPr>
            <a:r>
              <a:rPr lang="en-US" sz="2400" dirty="0">
                <a:latin typeface="Arial Black" pitchFamily="34" charset="0"/>
                <a:cs typeface="Arial" panose="020B0604020202020204" pitchFamily="34" charset="0"/>
              </a:rPr>
              <a:t>providing</a:t>
            </a:r>
            <a:r>
              <a:rPr lang="en-US" sz="2400" dirty="0">
                <a:latin typeface="Arial Black" pitchFamily="34" charset="0"/>
              </a:rPr>
              <a:t> equal opportunity for all</a:t>
            </a:r>
            <a:endParaRPr lang="en-US" sz="2400" dirty="0">
              <a:latin typeface="Arial Black" pitchFamily="34" charset="0"/>
              <a:cs typeface="Arial" panose="020B0604020202020204" pitchFamily="34" charset="0"/>
            </a:endParaRPr>
          </a:p>
          <a:p>
            <a:pPr marL="285750" indent="-285750">
              <a:buClrTx/>
              <a:buFont typeface="Wingdings" pitchFamily="2" charset="2"/>
              <a:buChar char="Ø"/>
            </a:pPr>
            <a:r>
              <a:rPr lang="en-US" sz="2400" dirty="0">
                <a:latin typeface="Arial Black" pitchFamily="34" charset="0"/>
                <a:cs typeface="Arial" panose="020B0604020202020204" pitchFamily="34" charset="0"/>
              </a:rPr>
              <a:t>developing a variety of skills for teachers</a:t>
            </a:r>
          </a:p>
          <a:p>
            <a:pPr marL="285750" indent="-285750">
              <a:buClrTx/>
              <a:buFont typeface="Wingdings" pitchFamily="2" charset="2"/>
              <a:buChar char="Ø"/>
            </a:pPr>
            <a:r>
              <a:rPr lang="en-US" sz="2400" dirty="0">
                <a:latin typeface="Arial Black" pitchFamily="34" charset="0"/>
                <a:cs typeface="Arial" panose="020B0604020202020204" pitchFamily="34" charset="0"/>
              </a:rPr>
              <a:t>providing a  variety of extra curriculum activities</a:t>
            </a:r>
          </a:p>
          <a:p>
            <a:pPr marL="285750" indent="-285750">
              <a:buClrTx/>
              <a:buFont typeface="Wingdings" pitchFamily="2" charset="2"/>
              <a:buChar char="Ø"/>
            </a:pPr>
            <a:r>
              <a:rPr lang="en-US" sz="2400" dirty="0">
                <a:latin typeface="Arial Black" pitchFamily="34" charset="0"/>
                <a:cs typeface="Arial" panose="020B0604020202020204" pitchFamily="34" charset="0"/>
              </a:rPr>
              <a:t>cultivating values such as: respect, empathy, tolerance, appreciation</a:t>
            </a:r>
          </a:p>
          <a:p>
            <a:pPr marL="285750" indent="-285750">
              <a:buClrTx/>
              <a:buFont typeface="Wingdings" pitchFamily="2" charset="2"/>
              <a:buChar char="Ø"/>
            </a:pPr>
            <a:r>
              <a:rPr lang="en-US" sz="2400" dirty="0">
                <a:latin typeface="Arial Black" pitchFamily="34" charset="0"/>
              </a:rPr>
              <a:t>encouraging cultural understanding, tolerance and the enjoyment of diversity</a:t>
            </a:r>
            <a:endParaRPr lang="en-US" sz="2400" dirty="0">
              <a:latin typeface="Arial Black" pitchFamily="34" charset="0"/>
              <a:cs typeface="Arial" panose="020B0604020202020204" pitchFamily="34" charset="0"/>
            </a:endParaRPr>
          </a:p>
          <a:p>
            <a:pPr marL="285750" indent="-285750">
              <a:buClrTx/>
              <a:buFont typeface="Wingdings" pitchFamily="2" charset="2"/>
              <a:buChar char="Ø"/>
            </a:pPr>
            <a:r>
              <a:rPr lang="en-US" sz="2400" dirty="0">
                <a:latin typeface="Arial Black" pitchFamily="34" charset="0"/>
                <a:cs typeface="Arial" panose="020B0604020202020204" pitchFamily="34" charset="0"/>
              </a:rPr>
              <a:t>engaging parents, the community and the local agencies in support of the school</a:t>
            </a:r>
          </a:p>
          <a:p>
            <a:pPr marL="285750" indent="-285750">
              <a:buClrTx/>
              <a:buFont typeface="Wingdings" pitchFamily="2" charset="2"/>
              <a:buChar char="Ø"/>
            </a:pPr>
            <a:r>
              <a:rPr lang="en-US" sz="2400" dirty="0">
                <a:latin typeface="Arial Black" pitchFamily="34" charset="0"/>
              </a:rPr>
              <a:t>developing a caring attitude for the environment</a:t>
            </a:r>
            <a:endParaRPr lang="el-GR" sz="2400" dirty="0">
              <a:latin typeface="Arial Black" pitchFamily="34" charset="0"/>
              <a:cs typeface="Arial" panose="020B0604020202020204" pitchFamily="34" charset="0"/>
            </a:endParaRPr>
          </a:p>
          <a:p>
            <a:endParaRPr lang="el-GR" sz="2400" dirty="0"/>
          </a:p>
        </p:txBody>
      </p:sp>
      <p:sp>
        <p:nvSpPr>
          <p:cNvPr id="3" name="Title 2"/>
          <p:cNvSpPr>
            <a:spLocks noGrp="1"/>
          </p:cNvSpPr>
          <p:nvPr>
            <p:ph type="title"/>
          </p:nvPr>
        </p:nvSpPr>
        <p:spPr/>
        <p:txBody>
          <a:bodyPr>
            <a:normAutofit/>
          </a:bodyPr>
          <a:lstStyle/>
          <a:p>
            <a:pPr algn="ctr"/>
            <a:r>
              <a:rPr lang="en-US" sz="4000" dirty="0">
                <a:solidFill>
                  <a:schemeClr val="tx1"/>
                </a:solidFill>
                <a:latin typeface="Arial Black" pitchFamily="34" charset="0"/>
              </a:rPr>
              <a:t>Aims of school are:</a:t>
            </a:r>
            <a:endParaRPr lang="el-GR" sz="4000" dirty="0">
              <a:solidFill>
                <a:schemeClr val="tx1"/>
              </a:solidFill>
              <a:latin typeface="Arial Black" pitchFamily="34" charset="0"/>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dirty="0">
                <a:solidFill>
                  <a:schemeClr val="bg1"/>
                </a:solidFill>
                <a:latin typeface="Arial Black" pitchFamily="34" charset="0"/>
              </a:rPr>
              <a:t>Newly arrived refugees welcome to School .</a:t>
            </a:r>
            <a:endParaRPr lang="el-GR" sz="3200" dirty="0">
              <a:solidFill>
                <a:schemeClr val="bg1"/>
              </a:solidFill>
              <a:latin typeface="Arial Black" pitchFamily="34" charset="0"/>
            </a:endParaRPr>
          </a:p>
        </p:txBody>
      </p:sp>
      <p:pic>
        <p:nvPicPr>
          <p:cNvPr id="5123" name="Picture 3" descr="C:\Documents and Settings\21dim\Επιφάνεια εργασίας\Φάκελος\2006-04-30-23.23.49-1024x768.jpg"/>
          <p:cNvPicPr>
            <a:picLocks noGrp="1" noChangeAspect="1" noChangeArrowheads="1"/>
          </p:cNvPicPr>
          <p:nvPr>
            <p:ph sz="half" idx="2"/>
          </p:nvPr>
        </p:nvPicPr>
        <p:blipFill>
          <a:blip r:embed="rId3" cstate="print"/>
          <a:srcRect/>
          <a:stretch>
            <a:fillRect/>
          </a:stretch>
        </p:blipFill>
        <p:spPr bwMode="auto">
          <a:xfrm>
            <a:off x="4648200" y="2229644"/>
            <a:ext cx="4038600" cy="3028950"/>
          </a:xfrm>
          <a:prstGeom prst="rect">
            <a:avLst/>
          </a:prstGeom>
          <a:noFill/>
        </p:spPr>
      </p:pic>
      <p:pic>
        <p:nvPicPr>
          <p:cNvPr id="6" name="Picture 1" descr="C:\Documents and Settings\21dim\Επιφάνεια εργασίας\Φάκελος\DSC05802-1024x768.jpg"/>
          <p:cNvPicPr>
            <a:picLocks noGrp="1" noChangeAspect="1" noChangeArrowheads="1"/>
          </p:cNvPicPr>
          <p:nvPr>
            <p:ph sz="half" idx="1"/>
          </p:nvPr>
        </p:nvPicPr>
        <p:blipFill>
          <a:blip r:embed="rId4" cstate="print"/>
          <a:srcRect/>
          <a:stretch>
            <a:fillRect/>
          </a:stretch>
        </p:blipFill>
        <p:spPr bwMode="auto">
          <a:xfrm>
            <a:off x="457200" y="2229644"/>
            <a:ext cx="4038600" cy="3028950"/>
          </a:xfrm>
          <a:prstGeom prst="rect">
            <a:avLst/>
          </a:prstGeom>
          <a:noFill/>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86210"/>
          </a:xfrm>
        </p:spPr>
        <p:txBody>
          <a:bodyPr>
            <a:noAutofit/>
          </a:bodyPr>
          <a:lstStyle/>
          <a:p>
            <a:pPr algn="ctr"/>
            <a:r>
              <a:rPr lang="en-US" sz="2400" dirty="0">
                <a:solidFill>
                  <a:schemeClr val="bg1"/>
                </a:solidFill>
                <a:latin typeface="Arial Black" pitchFamily="34" charset="0"/>
              </a:rPr>
              <a:t>Digital tools and activities with computer are part of every teaching process. Each class has own interactive</a:t>
            </a:r>
            <a:r>
              <a:rPr lang="el-GR" sz="2400" dirty="0">
                <a:solidFill>
                  <a:schemeClr val="bg1"/>
                </a:solidFill>
                <a:latin typeface="Arial Black" pitchFamily="34" charset="0"/>
              </a:rPr>
              <a:t> </a:t>
            </a:r>
            <a:r>
              <a:rPr lang="en-US" sz="2400" dirty="0">
                <a:solidFill>
                  <a:schemeClr val="bg1"/>
                </a:solidFill>
                <a:latin typeface="Arial Black" pitchFamily="34" charset="0"/>
              </a:rPr>
              <a:t>whiteboard and </a:t>
            </a:r>
            <a:r>
              <a:rPr lang="en-US" sz="2400" dirty="0" err="1">
                <a:solidFill>
                  <a:schemeClr val="bg1"/>
                </a:solidFill>
                <a:latin typeface="Arial Black" pitchFamily="34" charset="0"/>
              </a:rPr>
              <a:t>computer.In</a:t>
            </a:r>
            <a:r>
              <a:rPr lang="en-US" sz="2400" dirty="0">
                <a:solidFill>
                  <a:schemeClr val="bg1"/>
                </a:solidFill>
                <a:latin typeface="Arial Black" pitchFamily="34" charset="0"/>
              </a:rPr>
              <a:t> addition there is a computer lab for the subject </a:t>
            </a:r>
            <a:r>
              <a:rPr lang="el-GR" sz="2400" dirty="0">
                <a:solidFill>
                  <a:schemeClr val="bg1"/>
                </a:solidFill>
                <a:latin typeface="Arial Black" pitchFamily="34" charset="0"/>
              </a:rPr>
              <a:t>«</a:t>
            </a:r>
            <a:r>
              <a:rPr lang="en-US" sz="2400" dirty="0">
                <a:solidFill>
                  <a:schemeClr val="bg1"/>
                </a:solidFill>
                <a:latin typeface="Arial Black" pitchFamily="34" charset="0"/>
              </a:rPr>
              <a:t>Computer Science”.</a:t>
            </a:r>
            <a:endParaRPr lang="el-GR" sz="2400" dirty="0">
              <a:solidFill>
                <a:schemeClr val="bg1"/>
              </a:solidFill>
              <a:latin typeface="Arial Black" pitchFamily="34" charset="0"/>
            </a:endParaRPr>
          </a:p>
        </p:txBody>
      </p:sp>
      <p:pic>
        <p:nvPicPr>
          <p:cNvPr id="15" name="Content Placeholder 14" descr="DSC00533.JPG"/>
          <p:cNvPicPr>
            <a:picLocks noGrp="1" noChangeAspect="1"/>
          </p:cNvPicPr>
          <p:nvPr>
            <p:ph sz="half" idx="1"/>
          </p:nvPr>
        </p:nvPicPr>
        <p:blipFill>
          <a:blip r:embed="rId3" cstate="print"/>
          <a:stretch>
            <a:fillRect/>
          </a:stretch>
        </p:blipFill>
        <p:spPr>
          <a:xfrm>
            <a:off x="395536" y="2492896"/>
            <a:ext cx="4001896" cy="3828538"/>
          </a:xfrm>
        </p:spPr>
      </p:pic>
      <p:pic>
        <p:nvPicPr>
          <p:cNvPr id="16385" name="Picture 1" descr="F:\erg.πληροφορικής\DSC00930.JPG"/>
          <p:cNvPicPr>
            <a:picLocks noGrp="1" noChangeAspect="1" noChangeArrowheads="1"/>
          </p:cNvPicPr>
          <p:nvPr>
            <p:ph sz="half" idx="2"/>
          </p:nvPr>
        </p:nvPicPr>
        <p:blipFill>
          <a:blip r:embed="rId4" cstate="print"/>
          <a:srcRect/>
          <a:stretch>
            <a:fillRect/>
          </a:stretch>
        </p:blipFill>
        <p:spPr bwMode="auto">
          <a:xfrm>
            <a:off x="4643438" y="2500306"/>
            <a:ext cx="4191028" cy="3143272"/>
          </a:xfrm>
          <a:prstGeom prst="rect">
            <a:avLst/>
          </a:prstGeom>
          <a:noFill/>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2400" dirty="0">
                <a:solidFill>
                  <a:schemeClr val="bg1"/>
                </a:solidFill>
                <a:latin typeface="Arial Black" pitchFamily="34" charset="0"/>
              </a:rPr>
              <a:t>Students as gardeners cultivate </a:t>
            </a:r>
            <a:r>
              <a:rPr lang="en-US" sz="2400" dirty="0" err="1">
                <a:solidFill>
                  <a:schemeClr val="bg1"/>
                </a:solidFill>
                <a:latin typeface="Arial Black" pitchFamily="34" charset="0"/>
              </a:rPr>
              <a:t>flowers,vegetables</a:t>
            </a:r>
            <a:r>
              <a:rPr lang="en-US" sz="2400" dirty="0">
                <a:solidFill>
                  <a:schemeClr val="bg1"/>
                </a:solidFill>
                <a:latin typeface="Arial Black" pitchFamily="34" charset="0"/>
              </a:rPr>
              <a:t> and </a:t>
            </a:r>
            <a:r>
              <a:rPr lang="en-US" sz="2400" dirty="0" err="1">
                <a:solidFill>
                  <a:schemeClr val="bg1"/>
                </a:solidFill>
                <a:latin typeface="Arial Black" pitchFamily="34" charset="0"/>
              </a:rPr>
              <a:t>herbes</a:t>
            </a:r>
            <a:r>
              <a:rPr lang="en-US" sz="2400" dirty="0">
                <a:solidFill>
                  <a:schemeClr val="bg1"/>
                </a:solidFill>
                <a:latin typeface="Arial Black" pitchFamily="34" charset="0"/>
              </a:rPr>
              <a:t> in </a:t>
            </a:r>
            <a:r>
              <a:rPr lang="en-US" sz="2400">
                <a:solidFill>
                  <a:schemeClr val="bg1"/>
                </a:solidFill>
                <a:latin typeface="Arial Black" pitchFamily="34" charset="0"/>
              </a:rPr>
              <a:t>the schoolyard. </a:t>
            </a:r>
            <a:endParaRPr lang="el-GR" sz="2400" dirty="0">
              <a:solidFill>
                <a:schemeClr val="bg1"/>
              </a:solidFill>
              <a:latin typeface="Arial Black" pitchFamily="34" charset="0"/>
            </a:endParaRPr>
          </a:p>
        </p:txBody>
      </p:sp>
      <p:pic>
        <p:nvPicPr>
          <p:cNvPr id="6146" name="Picture 2" descr="C:\Documents and Settings\21dim\Επιφάνεια εργασίας\Φάκελος\Εικόνα6-769x1024.jpg"/>
          <p:cNvPicPr>
            <a:picLocks noGrp="1" noChangeAspect="1" noChangeArrowheads="1"/>
          </p:cNvPicPr>
          <p:nvPr>
            <p:ph sz="half" idx="1"/>
          </p:nvPr>
        </p:nvPicPr>
        <p:blipFill>
          <a:blip r:embed="rId3" cstate="print"/>
          <a:srcRect/>
          <a:stretch>
            <a:fillRect/>
          </a:stretch>
        </p:blipFill>
        <p:spPr bwMode="auto">
          <a:xfrm>
            <a:off x="428596" y="1643050"/>
            <a:ext cx="3398891" cy="4525962"/>
          </a:xfrm>
          <a:prstGeom prst="rect">
            <a:avLst/>
          </a:prstGeom>
          <a:noFill/>
        </p:spPr>
      </p:pic>
      <p:pic>
        <p:nvPicPr>
          <p:cNvPr id="6147" name="Picture 3" descr="C:\Documents and Settings\21dim\Επιφάνεια εργασίας\Φάκελος\DSC03771-1024x768.jpg"/>
          <p:cNvPicPr>
            <a:picLocks noGrp="1" noChangeAspect="1" noChangeArrowheads="1"/>
          </p:cNvPicPr>
          <p:nvPr>
            <p:ph sz="half" idx="2"/>
          </p:nvPr>
        </p:nvPicPr>
        <p:blipFill>
          <a:blip r:embed="rId4" cstate="print"/>
          <a:srcRect/>
          <a:stretch>
            <a:fillRect/>
          </a:stretch>
        </p:blipFill>
        <p:spPr bwMode="auto">
          <a:xfrm>
            <a:off x="4714876" y="1428736"/>
            <a:ext cx="4038600" cy="3028950"/>
          </a:xfrm>
          <a:prstGeom prst="rect">
            <a:avLst/>
          </a:prstGeom>
          <a:noFill/>
        </p:spPr>
      </p:pic>
      <p:pic>
        <p:nvPicPr>
          <p:cNvPr id="6148" name="Picture 4" descr="C:\Documents and Settings\21dim\Επιφάνεια εργασίας\Φάκελος\eikona10_8.jpg"/>
          <p:cNvPicPr>
            <a:picLocks noChangeAspect="1" noChangeArrowheads="1"/>
          </p:cNvPicPr>
          <p:nvPr/>
        </p:nvPicPr>
        <p:blipFill>
          <a:blip r:embed="rId5" cstate="print"/>
          <a:srcRect/>
          <a:stretch>
            <a:fillRect/>
          </a:stretch>
        </p:blipFill>
        <p:spPr bwMode="auto">
          <a:xfrm>
            <a:off x="4572000" y="4547632"/>
            <a:ext cx="4257679" cy="2310368"/>
          </a:xfrm>
          <a:prstGeom prst="rect">
            <a:avLst/>
          </a:prstGeom>
          <a:noFill/>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solidFill>
                  <a:schemeClr val="tx1"/>
                </a:solidFill>
                <a:latin typeface="Arial Black" pitchFamily="34" charset="0"/>
              </a:rPr>
              <a:t>Students “adopt” the square of the neighborhood</a:t>
            </a:r>
            <a:r>
              <a:rPr lang="el-GR" sz="2800" dirty="0">
                <a:solidFill>
                  <a:schemeClr val="tx1"/>
                </a:solidFill>
                <a:latin typeface="Arial Black" pitchFamily="34" charset="0"/>
              </a:rPr>
              <a:t>,</a:t>
            </a:r>
            <a:r>
              <a:rPr lang="en-US" sz="2800" dirty="0">
                <a:solidFill>
                  <a:schemeClr val="tx1"/>
                </a:solidFill>
                <a:latin typeface="Arial Black" pitchFamily="34" charset="0"/>
              </a:rPr>
              <a:t>take care of it, make it </a:t>
            </a:r>
            <a:r>
              <a:rPr lang="en-US" sz="2800" dirty="0" err="1">
                <a:solidFill>
                  <a:schemeClr val="tx1"/>
                </a:solidFill>
                <a:latin typeface="Arial Black" pitchFamily="34" charset="0"/>
              </a:rPr>
              <a:t>sustainable&amp;accessible</a:t>
            </a:r>
            <a:r>
              <a:rPr lang="en-US" sz="2800" dirty="0">
                <a:solidFill>
                  <a:schemeClr val="tx1"/>
                </a:solidFill>
                <a:latin typeface="Arial Black" pitchFamily="34" charset="0"/>
              </a:rPr>
              <a:t> to the citizens.</a:t>
            </a:r>
            <a:endParaRPr lang="el-GR" sz="2800" dirty="0">
              <a:solidFill>
                <a:schemeClr val="tx1"/>
              </a:solidFill>
              <a:latin typeface="Arial Black" pitchFamily="34" charset="0"/>
            </a:endParaRPr>
          </a:p>
        </p:txBody>
      </p:sp>
      <p:pic>
        <p:nvPicPr>
          <p:cNvPr id="18434" name="Picture 2" descr="C:\Documents and Settings\21dim\Επιφάνεια εργασίας\Φάκελος\Εικόνα31-1024x768.jpg"/>
          <p:cNvPicPr>
            <a:picLocks noChangeAspect="1" noChangeArrowheads="1"/>
          </p:cNvPicPr>
          <p:nvPr/>
        </p:nvPicPr>
        <p:blipFill>
          <a:blip r:embed="rId3" cstate="print"/>
          <a:srcRect/>
          <a:stretch>
            <a:fillRect/>
          </a:stretch>
        </p:blipFill>
        <p:spPr bwMode="auto">
          <a:xfrm>
            <a:off x="4595814" y="2643182"/>
            <a:ext cx="4191028" cy="3143272"/>
          </a:xfrm>
          <a:prstGeom prst="rect">
            <a:avLst/>
          </a:prstGeom>
          <a:noFill/>
        </p:spPr>
      </p:pic>
      <p:pic>
        <p:nvPicPr>
          <p:cNvPr id="1026" name="Picture 2" descr="C:\Documents and Settings\21dim\Επιφάνεια εργασίας\φοτο teachers&amp;preside\Εικόνα16.jpg"/>
          <p:cNvPicPr>
            <a:picLocks noGrp="1" noChangeAspect="1" noChangeArrowheads="1"/>
          </p:cNvPicPr>
          <p:nvPr>
            <p:ph idx="1"/>
          </p:nvPr>
        </p:nvPicPr>
        <p:blipFill>
          <a:blip r:embed="rId4" cstate="print"/>
          <a:srcRect/>
          <a:stretch>
            <a:fillRect/>
          </a:stretch>
        </p:blipFill>
        <p:spPr bwMode="auto">
          <a:xfrm>
            <a:off x="380834" y="2714620"/>
            <a:ext cx="4063895" cy="3049274"/>
          </a:xfrm>
          <a:prstGeom prst="rect">
            <a:avLst/>
          </a:prstGeom>
          <a:noFill/>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solidFill>
                  <a:schemeClr val="bg1"/>
                </a:solidFill>
                <a:latin typeface="Arial Black" pitchFamily="34" charset="0"/>
              </a:rPr>
              <a:t>Students record old buildings of cultural heritage in the neighborhood</a:t>
            </a:r>
            <a:r>
              <a:rPr lang="el-GR" sz="2000" dirty="0">
                <a:solidFill>
                  <a:schemeClr val="bg1"/>
                </a:solidFill>
                <a:latin typeface="Arial Black" pitchFamily="34" charset="0"/>
              </a:rPr>
              <a:t> </a:t>
            </a:r>
            <a:r>
              <a:rPr lang="en-US" sz="2000" dirty="0">
                <a:solidFill>
                  <a:schemeClr val="bg1"/>
                </a:solidFill>
                <a:latin typeface="Arial Black" pitchFamily="34" charset="0"/>
              </a:rPr>
              <a:t>around the school where the resisting heroine “Lela </a:t>
            </a:r>
            <a:r>
              <a:rPr lang="en-US" sz="2000" dirty="0" err="1">
                <a:solidFill>
                  <a:schemeClr val="bg1"/>
                </a:solidFill>
                <a:latin typeface="Arial Black" pitchFamily="34" charset="0"/>
              </a:rPr>
              <a:t>Karagianni</a:t>
            </a:r>
            <a:r>
              <a:rPr lang="en-US" sz="2000" dirty="0">
                <a:solidFill>
                  <a:schemeClr val="bg1"/>
                </a:solidFill>
                <a:latin typeface="Arial Black" pitchFamily="34" charset="0"/>
              </a:rPr>
              <a:t>” lived.</a:t>
            </a:r>
            <a:endParaRPr lang="el-GR" sz="2000" dirty="0">
              <a:solidFill>
                <a:schemeClr val="bg1"/>
              </a:solidFill>
              <a:latin typeface="Arial Black" pitchFamily="34" charset="0"/>
            </a:endParaRPr>
          </a:p>
        </p:txBody>
      </p:sp>
      <p:pic>
        <p:nvPicPr>
          <p:cNvPr id="3075" name="Picture 3" descr="C:\Documents and Settings\21dim\Επιφάνεια εργασίας\Φάκελος\DSC05848-1024x768.jpg"/>
          <p:cNvPicPr>
            <a:picLocks noGrp="1" noChangeAspect="1" noChangeArrowheads="1"/>
          </p:cNvPicPr>
          <p:nvPr>
            <p:ph sz="half" idx="2"/>
          </p:nvPr>
        </p:nvPicPr>
        <p:blipFill>
          <a:blip r:embed="rId3" cstate="print"/>
          <a:srcRect/>
          <a:stretch>
            <a:fillRect/>
          </a:stretch>
        </p:blipFill>
        <p:spPr bwMode="auto">
          <a:xfrm>
            <a:off x="4648200" y="2229644"/>
            <a:ext cx="4038600" cy="3028950"/>
          </a:xfrm>
          <a:prstGeom prst="rect">
            <a:avLst/>
          </a:prstGeom>
          <a:noFill/>
        </p:spPr>
      </p:pic>
      <p:pic>
        <p:nvPicPr>
          <p:cNvPr id="8" name="Content Placeholder 7" descr="dsc04331_orig.jpg"/>
          <p:cNvPicPr>
            <a:picLocks noGrp="1" noChangeAspect="1"/>
          </p:cNvPicPr>
          <p:nvPr>
            <p:ph sz="half" idx="1"/>
          </p:nvPr>
        </p:nvPicPr>
        <p:blipFill>
          <a:blip r:embed="rId4" cstate="print"/>
          <a:stretch>
            <a:fillRect/>
          </a:stretch>
        </p:blipFill>
        <p:spPr>
          <a:xfrm>
            <a:off x="221552" y="2060848"/>
            <a:ext cx="4274248" cy="3190636"/>
          </a:xfrm>
        </p:spPr>
      </p:pic>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58218"/>
          </a:xfrm>
        </p:spPr>
        <p:txBody>
          <a:bodyPr>
            <a:normAutofit/>
          </a:bodyPr>
          <a:lstStyle/>
          <a:p>
            <a:pPr algn="just"/>
            <a:r>
              <a:rPr lang="en-US" sz="2800" dirty="0">
                <a:solidFill>
                  <a:schemeClr val="bg1"/>
                </a:solidFill>
                <a:latin typeface="Arial Black" pitchFamily="34" charset="0"/>
              </a:rPr>
              <a:t>21</a:t>
            </a:r>
            <a:r>
              <a:rPr lang="en-US" sz="2800" baseline="30000" dirty="0">
                <a:solidFill>
                  <a:schemeClr val="bg1"/>
                </a:solidFill>
                <a:latin typeface="Arial Black" pitchFamily="34" charset="0"/>
              </a:rPr>
              <a:t>st</a:t>
            </a:r>
            <a:r>
              <a:rPr lang="en-US" sz="2800" dirty="0">
                <a:solidFill>
                  <a:schemeClr val="bg1"/>
                </a:solidFill>
                <a:latin typeface="Arial Black" pitchFamily="34" charset="0"/>
              </a:rPr>
              <a:t> Primary School runs projects within curriculum about informal education like emotional, environmental, cultural, health education.</a:t>
            </a:r>
            <a:endParaRPr lang="el-GR" sz="2800" dirty="0">
              <a:solidFill>
                <a:schemeClr val="bg1"/>
              </a:solidFill>
              <a:latin typeface="Arial Black" pitchFamily="34" charset="0"/>
            </a:endParaRPr>
          </a:p>
        </p:txBody>
      </p:sp>
      <p:pic>
        <p:nvPicPr>
          <p:cNvPr id="4098" name="Picture 2" descr="C:\Documents and Settings\21dim\Επιφάνεια εργασίας\Φάκελος\4.jpg"/>
          <p:cNvPicPr>
            <a:picLocks noGrp="1" noChangeAspect="1" noChangeArrowheads="1"/>
          </p:cNvPicPr>
          <p:nvPr>
            <p:ph sz="half" idx="1"/>
          </p:nvPr>
        </p:nvPicPr>
        <p:blipFill>
          <a:blip r:embed="rId3" cstate="print"/>
          <a:srcRect/>
          <a:stretch>
            <a:fillRect/>
          </a:stretch>
        </p:blipFill>
        <p:spPr bwMode="auto">
          <a:xfrm>
            <a:off x="457200" y="2591594"/>
            <a:ext cx="4038600" cy="3028950"/>
          </a:xfrm>
          <a:prstGeom prst="rect">
            <a:avLst/>
          </a:prstGeom>
          <a:noFill/>
        </p:spPr>
      </p:pic>
      <p:pic>
        <p:nvPicPr>
          <p:cNvPr id="4099" name="Picture 3" descr="C:\Documents and Settings\21dim\Επιφάνεια εργασίας\Φάκελος\21-12-638.jpg"/>
          <p:cNvPicPr>
            <a:picLocks noGrp="1" noChangeAspect="1" noChangeArrowheads="1"/>
          </p:cNvPicPr>
          <p:nvPr>
            <p:ph sz="half" idx="2"/>
          </p:nvPr>
        </p:nvPicPr>
        <p:blipFill>
          <a:blip r:embed="rId4" cstate="print"/>
          <a:srcRect/>
          <a:stretch>
            <a:fillRect/>
          </a:stretch>
        </p:blipFill>
        <p:spPr bwMode="auto">
          <a:xfrm>
            <a:off x="4648200" y="3005535"/>
            <a:ext cx="4038600" cy="2272504"/>
          </a:xfrm>
          <a:prstGeom prst="rect">
            <a:avLst/>
          </a:prstGeom>
          <a:noFill/>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165dim\Dropbox\Camera Uploads\2006-05-21 23.04.25.jpg"/>
          <p:cNvPicPr>
            <a:picLocks noChangeAspect="1" noChangeArrowheads="1"/>
          </p:cNvPicPr>
          <p:nvPr/>
        </p:nvPicPr>
        <p:blipFill>
          <a:blip r:embed="rId3" cstate="print"/>
          <a:srcRect/>
          <a:stretch>
            <a:fillRect/>
          </a:stretch>
        </p:blipFill>
        <p:spPr bwMode="auto">
          <a:xfrm>
            <a:off x="267284" y="961013"/>
            <a:ext cx="4994031" cy="3745524"/>
          </a:xfrm>
          <a:prstGeom prst="rect">
            <a:avLst/>
          </a:prstGeom>
          <a:ln>
            <a:noFill/>
          </a:ln>
          <a:effectLst>
            <a:softEdge rad="112500"/>
          </a:effectLst>
        </p:spPr>
      </p:pic>
      <p:sp>
        <p:nvSpPr>
          <p:cNvPr id="5" name="Τίτλος 1"/>
          <p:cNvSpPr txBox="1">
            <a:spLocks/>
          </p:cNvSpPr>
          <p:nvPr/>
        </p:nvSpPr>
        <p:spPr>
          <a:xfrm>
            <a:off x="349972" y="193716"/>
            <a:ext cx="7583487" cy="1044388"/>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dirty="0">
                <a:solidFill>
                  <a:srgbClr val="C00000"/>
                </a:solidFill>
                <a:latin typeface="Arial Black" pitchFamily="34" charset="0"/>
                <a:cs typeface="Arial" panose="020B0604020202020204" pitchFamily="34" charset="0"/>
              </a:rPr>
              <a:t>Outdoor activities</a:t>
            </a:r>
            <a:endParaRPr lang="el-GR" dirty="0">
              <a:solidFill>
                <a:srgbClr val="C00000"/>
              </a:solidFill>
              <a:latin typeface="Arial Black" pitchFamily="34" charset="0"/>
              <a:cs typeface="Arial" panose="020B0604020202020204" pitchFamily="34" charset="0"/>
            </a:endParaRPr>
          </a:p>
        </p:txBody>
      </p:sp>
      <p:sp>
        <p:nvSpPr>
          <p:cNvPr id="6" name="2 - TextBox"/>
          <p:cNvSpPr txBox="1"/>
          <p:nvPr/>
        </p:nvSpPr>
        <p:spPr>
          <a:xfrm>
            <a:off x="5261314" y="980728"/>
            <a:ext cx="3744879" cy="2308324"/>
          </a:xfrm>
          <a:prstGeom prst="rect">
            <a:avLst/>
          </a:prstGeom>
          <a:noFill/>
        </p:spPr>
        <p:txBody>
          <a:bodyPr wrap="square" rtlCol="0">
            <a:spAutoFit/>
          </a:bodyPr>
          <a:lstStyle/>
          <a:p>
            <a:pPr algn="ctr"/>
            <a:r>
              <a:rPr lang="en-US" sz="2400" i="1" dirty="0">
                <a:latin typeface="Arial Black" pitchFamily="34" charset="0"/>
                <a:cs typeface="Arial" panose="020B0604020202020204" pitchFamily="34" charset="0"/>
              </a:rPr>
              <a:t>Our 1st graders celebrate the spring’s </a:t>
            </a:r>
            <a:r>
              <a:rPr lang="en-US" sz="2400" i="1" dirty="0" err="1">
                <a:latin typeface="Arial Black" pitchFamily="34" charset="0"/>
                <a:cs typeface="Arial" panose="020B0604020202020204" pitchFamily="34" charset="0"/>
              </a:rPr>
              <a:t>coming.They</a:t>
            </a:r>
            <a:r>
              <a:rPr lang="en-US" sz="2400" i="1" dirty="0">
                <a:latin typeface="Arial Black" pitchFamily="34" charset="0"/>
                <a:cs typeface="Arial" panose="020B0604020202020204" pitchFamily="34" charset="0"/>
              </a:rPr>
              <a:t> sing the “</a:t>
            </a:r>
            <a:r>
              <a:rPr lang="en-US" sz="2400" i="1" dirty="0" err="1">
                <a:latin typeface="Arial Black" pitchFamily="34" charset="0"/>
                <a:cs typeface="Arial" panose="020B0604020202020204" pitchFamily="34" charset="0"/>
              </a:rPr>
              <a:t>swalows</a:t>
            </a:r>
            <a:r>
              <a:rPr lang="en-US" sz="2400" i="1" dirty="0">
                <a:latin typeface="Arial Black" pitchFamily="34" charset="0"/>
                <a:cs typeface="Arial" panose="020B0604020202020204" pitchFamily="34" charset="0"/>
              </a:rPr>
              <a:t>”, traditional </a:t>
            </a:r>
            <a:r>
              <a:rPr lang="en-US" sz="2400" i="1" dirty="0" err="1">
                <a:latin typeface="Arial Black" pitchFamily="34" charset="0"/>
                <a:cs typeface="Arial" panose="020B0604020202020204" pitchFamily="34" charset="0"/>
              </a:rPr>
              <a:t>songs</a:t>
            </a:r>
            <a:r>
              <a:rPr lang="en-US" sz="2400" i="1" dirty="0" err="1">
                <a:solidFill>
                  <a:schemeClr val="bg1"/>
                </a:solidFill>
                <a:latin typeface="Arial Black" pitchFamily="34" charset="0"/>
                <a:cs typeface="Arial" panose="020B0604020202020204" pitchFamily="34" charset="0"/>
              </a:rPr>
              <a:t>.</a:t>
            </a:r>
            <a:r>
              <a:rPr lang="en-US" sz="2400" i="1" dirty="0" err="1">
                <a:latin typeface="Arial Black" pitchFamily="34" charset="0"/>
                <a:cs typeface="Arial" panose="020B0604020202020204" pitchFamily="34" charset="0"/>
              </a:rPr>
              <a:t>in</a:t>
            </a:r>
            <a:r>
              <a:rPr lang="en-US" sz="2400" i="1" dirty="0">
                <a:latin typeface="Arial Black" pitchFamily="34" charset="0"/>
                <a:cs typeface="Arial" panose="020B0604020202020204" pitchFamily="34" charset="0"/>
              </a:rPr>
              <a:t> the neighborhood.</a:t>
            </a:r>
            <a:endParaRPr lang="el-GR" sz="2400" i="1" dirty="0">
              <a:solidFill>
                <a:schemeClr val="bg1"/>
              </a:solidFill>
              <a:latin typeface="Arial Black" pitchFamily="34" charset="0"/>
              <a:cs typeface="Arial" panose="020B0604020202020204" pitchFamily="34" charset="0"/>
            </a:endParaRPr>
          </a:p>
        </p:txBody>
      </p:sp>
      <p:pic>
        <p:nvPicPr>
          <p:cNvPr id="7" name="Picture 3" descr="C:\Users\165dim\Dropbox\Camera Uploads\2006-05-21 23.04.25.jpg"/>
          <p:cNvPicPr>
            <a:picLocks noChangeAspect="1" noChangeArrowheads="1"/>
          </p:cNvPicPr>
          <p:nvPr/>
        </p:nvPicPr>
        <p:blipFill>
          <a:blip r:embed="rId3" cstate="print"/>
          <a:srcRect/>
          <a:stretch>
            <a:fillRect/>
          </a:stretch>
        </p:blipFill>
        <p:spPr bwMode="auto">
          <a:xfrm>
            <a:off x="419684" y="1113413"/>
            <a:ext cx="4994031" cy="3745524"/>
          </a:xfrm>
          <a:prstGeom prst="rect">
            <a:avLst/>
          </a:prstGeom>
          <a:ln>
            <a:noFill/>
          </a:ln>
          <a:effectLst>
            <a:softEdge rad="112500"/>
          </a:effectLst>
        </p:spPr>
      </p:pic>
      <p:pic>
        <p:nvPicPr>
          <p:cNvPr id="2050" name="Picture 2" descr="C:\Documents and Settings\21dim\Επιφάνεια εργασίας\φοτο teachers&amp;preside\DSC05191-1024x768.jpg"/>
          <p:cNvPicPr>
            <a:picLocks noChangeAspect="1" noChangeArrowheads="1"/>
          </p:cNvPicPr>
          <p:nvPr/>
        </p:nvPicPr>
        <p:blipFill>
          <a:blip r:embed="rId4" cstate="print"/>
          <a:srcRect/>
          <a:stretch>
            <a:fillRect/>
          </a:stretch>
        </p:blipFill>
        <p:spPr bwMode="auto">
          <a:xfrm>
            <a:off x="4857752" y="3714752"/>
            <a:ext cx="3876668" cy="2907501"/>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2492896"/>
          </a:xfrm>
        </p:spPr>
        <p:txBody>
          <a:bodyPr>
            <a:normAutofit/>
          </a:bodyPr>
          <a:lstStyle/>
          <a:p>
            <a:pPr marL="285750" lvl="0" indent="-285750" algn="ctr"/>
            <a:r>
              <a:rPr lang="en-US" sz="1600" dirty="0">
                <a:solidFill>
                  <a:schemeClr val="tx2">
                    <a:lumMod val="10000"/>
                  </a:schemeClr>
                </a:solidFill>
                <a:latin typeface="Arial Black" pitchFamily="34" charset="0"/>
                <a:cs typeface="Arial" panose="020B0604020202020204" pitchFamily="34" charset="0"/>
              </a:rPr>
              <a:t>                   </a:t>
            </a:r>
            <a:r>
              <a:rPr lang="en-US" sz="3100" dirty="0">
                <a:solidFill>
                  <a:schemeClr val="tx2">
                    <a:lumMod val="10000"/>
                  </a:schemeClr>
                </a:solidFill>
                <a:latin typeface="Arial Black" pitchFamily="34" charset="0"/>
                <a:cs typeface="Arial" panose="020B0604020202020204" pitchFamily="34" charset="0"/>
              </a:rPr>
              <a:t>21st school of Athens</a:t>
            </a:r>
            <a:r>
              <a:rPr lang="en-US" sz="1600" dirty="0">
                <a:solidFill>
                  <a:schemeClr val="tx2">
                    <a:lumMod val="10000"/>
                  </a:schemeClr>
                </a:solidFill>
                <a:latin typeface="Arial Black" pitchFamily="34" charset="0"/>
                <a:cs typeface="Arial" panose="020B0604020202020204" pitchFamily="34" charset="0"/>
              </a:rPr>
              <a:t/>
            </a:r>
            <a:br>
              <a:rPr lang="en-US" sz="1600" dirty="0">
                <a:solidFill>
                  <a:schemeClr val="tx2">
                    <a:lumMod val="10000"/>
                  </a:schemeClr>
                </a:solidFill>
                <a:latin typeface="Arial Black" pitchFamily="34" charset="0"/>
                <a:cs typeface="Arial" panose="020B0604020202020204" pitchFamily="34" charset="0"/>
              </a:rPr>
            </a:br>
            <a:r>
              <a:rPr lang="en-US" sz="2000" dirty="0">
                <a:solidFill>
                  <a:schemeClr val="tx2">
                    <a:lumMod val="10000"/>
                  </a:schemeClr>
                </a:solidFill>
                <a:effectLst>
                  <a:outerShdw blurRad="38100" dist="38100" dir="2700000" algn="tl">
                    <a:srgbClr val="000000">
                      <a:alpha val="43137"/>
                    </a:srgbClr>
                  </a:outerShdw>
                </a:effectLst>
                <a:latin typeface="Arial Black" pitchFamily="34" charset="0"/>
                <a:cs typeface="Arial" panose="020B0604020202020204" pitchFamily="34" charset="0"/>
              </a:rPr>
              <a:t>Located  near the center of  Athens – the capital of Greece.</a:t>
            </a:r>
            <a:r>
              <a:rPr lang="el-GR" sz="2000" dirty="0">
                <a:solidFill>
                  <a:schemeClr val="tx2">
                    <a:lumMod val="10000"/>
                  </a:schemeClr>
                </a:solidFill>
                <a:effectLst>
                  <a:outerShdw blurRad="38100" dist="38100" dir="2700000" algn="tl">
                    <a:srgbClr val="000000">
                      <a:alpha val="43137"/>
                    </a:srgbClr>
                  </a:outerShdw>
                </a:effectLst>
                <a:latin typeface="Arial Black" pitchFamily="34" charset="0"/>
                <a:cs typeface="Arial" panose="020B0604020202020204" pitchFamily="34" charset="0"/>
              </a:rPr>
              <a:t/>
            </a:r>
            <a:br>
              <a:rPr lang="el-GR" sz="2000" dirty="0">
                <a:solidFill>
                  <a:schemeClr val="tx2">
                    <a:lumMod val="10000"/>
                  </a:schemeClr>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000" dirty="0">
                <a:solidFill>
                  <a:schemeClr val="tx2">
                    <a:lumMod val="10000"/>
                  </a:schemeClr>
                </a:solidFill>
                <a:effectLst>
                  <a:outerShdw blurRad="38100" dist="38100" dir="2700000" algn="tl">
                    <a:srgbClr val="000000">
                      <a:alpha val="43137"/>
                    </a:srgbClr>
                  </a:outerShdw>
                </a:effectLst>
                <a:latin typeface="Arial Black" pitchFamily="34" charset="0"/>
                <a:cs typeface="Arial" panose="020B0604020202020204" pitchFamily="34" charset="0"/>
              </a:rPr>
              <a:t>Over-populated area where most of the residents are economic migrants and refugees.</a:t>
            </a:r>
            <a:r>
              <a:rPr lang="el-GR" sz="2000" dirty="0">
                <a:solidFill>
                  <a:schemeClr val="tx2">
                    <a:lumMod val="10000"/>
                  </a:schemeClr>
                </a:solidFill>
                <a:effectLst>
                  <a:outerShdw blurRad="38100" dist="38100" dir="2700000" algn="tl">
                    <a:srgbClr val="000000">
                      <a:alpha val="43137"/>
                    </a:srgbClr>
                  </a:outerShdw>
                </a:effectLst>
                <a:latin typeface="Arial Black" pitchFamily="34" charset="0"/>
                <a:cs typeface="Arial" panose="020B0604020202020204" pitchFamily="34" charset="0"/>
              </a:rPr>
              <a:t/>
            </a:r>
            <a:br>
              <a:rPr lang="el-GR" sz="2000" dirty="0">
                <a:solidFill>
                  <a:schemeClr val="tx2">
                    <a:lumMod val="10000"/>
                  </a:schemeClr>
                </a:solidFill>
                <a:effectLst>
                  <a:outerShdw blurRad="38100" dist="38100" dir="2700000" algn="tl">
                    <a:srgbClr val="000000">
                      <a:alpha val="43137"/>
                    </a:srgbClr>
                  </a:outerShdw>
                </a:effectLst>
                <a:latin typeface="Arial Black" pitchFamily="34" charset="0"/>
                <a:cs typeface="Arial" panose="020B0604020202020204" pitchFamily="34" charset="0"/>
              </a:rPr>
            </a:br>
            <a:endParaRPr lang="el-GR" sz="2000" dirty="0">
              <a:solidFill>
                <a:schemeClr val="tx2">
                  <a:lumMod val="10000"/>
                </a:schemeClr>
              </a:solidFill>
              <a:latin typeface="Arial Black" pitchFamily="34" charset="0"/>
            </a:endParaRPr>
          </a:p>
        </p:txBody>
      </p:sp>
      <p:pic>
        <p:nvPicPr>
          <p:cNvPr id="8" name="4 - Θέση περιεχομένου" descr="Καταγραφή5.PNG"/>
          <p:cNvPicPr>
            <a:picLocks noGrp="1" noChangeAspect="1"/>
          </p:cNvPicPr>
          <p:nvPr>
            <p:ph sz="half" idx="2"/>
          </p:nvPr>
        </p:nvPicPr>
        <p:blipFill rotWithShape="1">
          <a:blip r:embed="rId3" cstate="print"/>
          <a:srcRect r="1542"/>
          <a:stretch/>
        </p:blipFill>
        <p:spPr>
          <a:xfrm>
            <a:off x="4644008" y="2708920"/>
            <a:ext cx="4243879" cy="3182569"/>
          </a:xfrm>
          <a:prstGeom prst="rect">
            <a:avLst/>
          </a:prstGeom>
          <a:ln>
            <a:noFill/>
          </a:ln>
          <a:effectLst>
            <a:softEdge rad="112500"/>
          </a:effectLst>
        </p:spPr>
      </p:pic>
      <p:pic>
        <p:nvPicPr>
          <p:cNvPr id="7" name="Content Placeholder 6" descr="big.GIF"/>
          <p:cNvPicPr>
            <a:picLocks noGrp="1" noChangeAspect="1"/>
          </p:cNvPicPr>
          <p:nvPr>
            <p:ph sz="half" idx="1"/>
          </p:nvPr>
        </p:nvPicPr>
        <p:blipFill>
          <a:blip r:embed="rId4" cstate="print"/>
          <a:srcRect t="3946"/>
          <a:stretch>
            <a:fillRect/>
          </a:stretch>
        </p:blipFill>
        <p:spPr>
          <a:xfrm>
            <a:off x="467544" y="2564904"/>
            <a:ext cx="4038600" cy="3506083"/>
          </a:xfr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9972" y="-41564"/>
            <a:ext cx="7583487" cy="1044388"/>
          </a:xfrm>
        </p:spPr>
        <p:txBody>
          <a:bodyPr/>
          <a:lstStyle/>
          <a:p>
            <a:r>
              <a:rPr lang="en-US" dirty="0">
                <a:solidFill>
                  <a:srgbClr val="C00000"/>
                </a:solidFill>
                <a:latin typeface="Arial Black" pitchFamily="34" charset="0"/>
                <a:cs typeface="Arial" panose="020B0604020202020204" pitchFamily="34" charset="0"/>
              </a:rPr>
              <a:t>Cultural activities</a:t>
            </a:r>
            <a:endParaRPr lang="el-GR" dirty="0">
              <a:solidFill>
                <a:srgbClr val="C00000"/>
              </a:solidFill>
              <a:latin typeface="Arial Black" pitchFamily="34" charset="0"/>
              <a:cs typeface="Arial" panose="020B0604020202020204" pitchFamily="34" charset="0"/>
            </a:endParaRPr>
          </a:p>
        </p:txBody>
      </p:sp>
      <p:pic>
        <p:nvPicPr>
          <p:cNvPr id="5" name="Θέση περιεχομένου 4"/>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193965" y="1147655"/>
            <a:ext cx="4267200" cy="3200399"/>
          </a:xfrm>
          <a:prstGeom prst="ellipse">
            <a:avLst/>
          </a:prstGeom>
          <a:ln>
            <a:noFill/>
          </a:ln>
          <a:effectLst>
            <a:softEdge rad="112500"/>
          </a:effectLst>
        </p:spPr>
      </p:pic>
      <p:pic>
        <p:nvPicPr>
          <p:cNvPr id="6" name="Θέση περιεχομένου 5"/>
          <p:cNvPicPr>
            <a:picLocks noGrp="1" noChangeAspect="1"/>
          </p:cNvPicPr>
          <p:nvPr>
            <p:ph sz="half" idx="2"/>
          </p:nvPr>
        </p:nvPicPr>
        <p:blipFill rotWithShape="1">
          <a:blip r:embed="rId4" cstate="email">
            <a:extLst>
              <a:ext uri="{28A0092B-C50C-407E-A947-70E740481C1C}">
                <a14:useLocalDpi xmlns:a14="http://schemas.microsoft.com/office/drawing/2010/main" val="0"/>
              </a:ext>
            </a:extLst>
          </a:blip>
          <a:srcRect b="14284"/>
          <a:stretch/>
        </p:blipFill>
        <p:spPr>
          <a:xfrm>
            <a:off x="4563196" y="474949"/>
            <a:ext cx="4433435" cy="2850141"/>
          </a:xfrm>
          <a:prstGeom prst="ellipse">
            <a:avLst/>
          </a:prstGeom>
          <a:ln>
            <a:noFill/>
          </a:ln>
          <a:effectLst>
            <a:softEdge rad="112500"/>
          </a:effectLst>
        </p:spPr>
      </p:pic>
      <p:pic>
        <p:nvPicPr>
          <p:cNvPr id="7" name="Θέση περιεχομένου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10186" y="3325090"/>
            <a:ext cx="4887539" cy="3252234"/>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9401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i="1" dirty="0">
                <a:solidFill>
                  <a:schemeClr val="tx1"/>
                </a:solidFill>
                <a:latin typeface="Arial Black" pitchFamily="34" charset="0"/>
                <a:cs typeface="Arial" panose="020B0604020202020204" pitchFamily="34" charset="0"/>
              </a:rPr>
              <a:t>Students</a:t>
            </a:r>
            <a:r>
              <a:rPr lang="en-US" sz="2000" i="1" dirty="0">
                <a:solidFill>
                  <a:schemeClr val="tx1"/>
                </a:solidFill>
                <a:latin typeface="Arial" panose="020B0604020202020204" pitchFamily="34" charset="0"/>
                <a:cs typeface="Arial" panose="020B0604020202020204" pitchFamily="34" charset="0"/>
              </a:rPr>
              <a:t> represent ancient local customs with drama, songs and music.</a:t>
            </a:r>
            <a:r>
              <a:rPr lang="el-GR" sz="2000" i="1" dirty="0">
                <a:solidFill>
                  <a:schemeClr val="tx1"/>
                </a:solidFill>
                <a:latin typeface="Arial" panose="020B0604020202020204" pitchFamily="34" charset="0"/>
                <a:cs typeface="Arial" panose="020B0604020202020204" pitchFamily="34" charset="0"/>
              </a:rPr>
              <a:t/>
            </a:r>
            <a:br>
              <a:rPr lang="el-GR" sz="2000" i="1" dirty="0">
                <a:solidFill>
                  <a:schemeClr val="tx1"/>
                </a:solidFill>
                <a:latin typeface="Arial" panose="020B0604020202020204" pitchFamily="34" charset="0"/>
                <a:cs typeface="Arial" panose="020B0604020202020204" pitchFamily="34" charset="0"/>
              </a:rPr>
            </a:br>
            <a:endParaRPr lang="el-GR" sz="2000" dirty="0">
              <a:solidFill>
                <a:schemeClr val="tx1"/>
              </a:solidFill>
              <a:latin typeface="Arial Black" pitchFamily="34" charset="0"/>
            </a:endParaRPr>
          </a:p>
        </p:txBody>
      </p:sp>
      <p:pic>
        <p:nvPicPr>
          <p:cNvPr id="4" name="Picture 2" descr="http://pic100.picturetrail.com/VOL767/13355465/23778629/396358638.jpg"/>
          <p:cNvPicPr>
            <a:picLocks noGrp="1" noChangeAspect="1" noChangeArrowheads="1"/>
          </p:cNvPicPr>
          <p:nvPr>
            <p:ph idx="1"/>
          </p:nvPr>
        </p:nvPicPr>
        <p:blipFill>
          <a:blip r:embed="rId3" cstate="print"/>
          <a:srcRect b="13441"/>
          <a:stretch>
            <a:fillRect/>
          </a:stretch>
        </p:blipFill>
        <p:spPr bwMode="auto">
          <a:xfrm>
            <a:off x="214282" y="1428736"/>
            <a:ext cx="4468122" cy="2902487"/>
          </a:xfrm>
          <a:prstGeom prst="rect">
            <a:avLst/>
          </a:prstGeom>
          <a:ln>
            <a:noFill/>
          </a:ln>
          <a:effectLst>
            <a:softEdge rad="112500"/>
          </a:effectLst>
        </p:spPr>
      </p:pic>
      <p:pic>
        <p:nvPicPr>
          <p:cNvPr id="12290" name="Picture 2" descr="http://pic100.picturetrail.com/VOL767/13355465/23778629/396358737.jpg"/>
          <p:cNvPicPr>
            <a:picLocks noChangeAspect="1" noChangeArrowheads="1"/>
          </p:cNvPicPr>
          <p:nvPr/>
        </p:nvPicPr>
        <p:blipFill>
          <a:blip r:embed="rId4" cstate="print"/>
          <a:srcRect b="12878"/>
          <a:stretch>
            <a:fillRect/>
          </a:stretch>
        </p:blipFill>
        <p:spPr bwMode="auto">
          <a:xfrm>
            <a:off x="4572000" y="3482353"/>
            <a:ext cx="4433883" cy="2898975"/>
          </a:xfrm>
          <a:prstGeom prst="rect">
            <a:avLst/>
          </a:prstGeom>
          <a:ln>
            <a:noFill/>
          </a:ln>
          <a:effectLst>
            <a:softEdge rad="112500"/>
          </a:effectLst>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3827" y="-103909"/>
            <a:ext cx="7583487" cy="1044388"/>
          </a:xfrm>
        </p:spPr>
        <p:txBody>
          <a:bodyPr/>
          <a:lstStyle/>
          <a:p>
            <a:pPr algn="ctr"/>
            <a:r>
              <a:rPr lang="en-US" dirty="0">
                <a:solidFill>
                  <a:srgbClr val="C00000"/>
                </a:solidFill>
                <a:latin typeface="Arial Black" pitchFamily="34" charset="0"/>
                <a:cs typeface="Arial" panose="020B0604020202020204" pitchFamily="34" charset="0"/>
              </a:rPr>
              <a:t>Environmental</a:t>
            </a:r>
            <a:r>
              <a:rPr lang="en-US" dirty="0">
                <a:solidFill>
                  <a:srgbClr val="C00000"/>
                </a:solidFill>
                <a:latin typeface="Arial Black" pitchFamily="34" charset="0"/>
              </a:rPr>
              <a:t> activities</a:t>
            </a:r>
            <a:endParaRPr lang="el-GR" dirty="0">
              <a:solidFill>
                <a:srgbClr val="C00000"/>
              </a:solidFill>
              <a:latin typeface="Arial Black" pitchFamily="34" charset="0"/>
            </a:endParaRPr>
          </a:p>
        </p:txBody>
      </p:sp>
      <p:pic>
        <p:nvPicPr>
          <p:cNvPr id="7" name="Θέση περιεχομένου 6"/>
          <p:cNvPicPr>
            <a:picLocks noGrp="1" noChangeAspect="1"/>
          </p:cNvPicPr>
          <p:nvPr>
            <p:ph sz="half" idx="14"/>
          </p:nvPr>
        </p:nvPicPr>
        <p:blipFill>
          <a:blip r:embed="rId3" cstate="email">
            <a:extLst>
              <a:ext uri="{28A0092B-C50C-407E-A947-70E740481C1C}">
                <a14:useLocalDpi xmlns:a14="http://schemas.microsoft.com/office/drawing/2010/main" val="0"/>
              </a:ext>
            </a:extLst>
          </a:blip>
          <a:stretch>
            <a:fillRect/>
          </a:stretch>
        </p:blipFill>
        <p:spPr>
          <a:xfrm>
            <a:off x="626453" y="1094509"/>
            <a:ext cx="3500583" cy="2625437"/>
          </a:xfrm>
          <a:prstGeom prst="rect">
            <a:avLst/>
          </a:prstGeom>
          <a:ln>
            <a:noFill/>
          </a:ln>
          <a:effectLst>
            <a:softEdge rad="112500"/>
          </a:effectLst>
        </p:spPr>
      </p:pic>
      <p:pic>
        <p:nvPicPr>
          <p:cNvPr id="8" name="Θέση περιεχομένου 7"/>
          <p:cNvPicPr>
            <a:picLocks noGrp="1" noChangeAspect="1"/>
          </p:cNvPicPr>
          <p:nvPr>
            <p:ph sz="half" idx="1"/>
          </p:nvPr>
        </p:nvPicPr>
        <p:blipFill>
          <a:blip r:embed="rId4" cstate="email">
            <a:extLst>
              <a:ext uri="{28A0092B-C50C-407E-A947-70E740481C1C}">
                <a14:useLocalDpi xmlns:a14="http://schemas.microsoft.com/office/drawing/2010/main" val="0"/>
              </a:ext>
            </a:extLst>
          </a:blip>
          <a:stretch>
            <a:fillRect/>
          </a:stretch>
        </p:blipFill>
        <p:spPr>
          <a:xfrm>
            <a:off x="4664479" y="1094509"/>
            <a:ext cx="3499028" cy="2625437"/>
          </a:xfrm>
          <a:prstGeom prst="rect">
            <a:avLst/>
          </a:prstGeom>
          <a:ln>
            <a:noFill/>
          </a:ln>
          <a:effectLst>
            <a:softEdge rad="112500"/>
          </a:effectLst>
        </p:spPr>
      </p:pic>
      <p:pic>
        <p:nvPicPr>
          <p:cNvPr id="10" name="Θέση περιεχομένου 9"/>
          <p:cNvPicPr>
            <a:picLocks noGrp="1" noChangeAspect="1"/>
          </p:cNvPicPr>
          <p:nvPr>
            <p:ph sz="half" idx="13"/>
          </p:nvPr>
        </p:nvPicPr>
        <p:blipFill>
          <a:blip r:embed="rId5" cstate="email">
            <a:extLst>
              <a:ext uri="{28A0092B-C50C-407E-A947-70E740481C1C}">
                <a14:useLocalDpi xmlns:a14="http://schemas.microsoft.com/office/drawing/2010/main" val="0"/>
              </a:ext>
            </a:extLst>
          </a:blip>
          <a:stretch>
            <a:fillRect/>
          </a:stretch>
        </p:blipFill>
        <p:spPr>
          <a:xfrm>
            <a:off x="4664479" y="3851564"/>
            <a:ext cx="3542286" cy="2656715"/>
          </a:xfrm>
          <a:prstGeom prst="rect">
            <a:avLst/>
          </a:prstGeom>
          <a:ln>
            <a:noFill/>
          </a:ln>
          <a:effectLst>
            <a:softEdge rad="112500"/>
          </a:effectLst>
        </p:spPr>
      </p:pic>
      <p:pic>
        <p:nvPicPr>
          <p:cNvPr id="3074" name="Picture 2" descr="C:\Documents and Settings\21dim\Επιφάνεια εργασίας\φοτο teachers&amp;preside\Εικόνα16.jpg"/>
          <p:cNvPicPr>
            <a:picLocks noGrp="1" noChangeAspect="1" noChangeArrowheads="1"/>
          </p:cNvPicPr>
          <p:nvPr>
            <p:ph sz="half" idx="15"/>
          </p:nvPr>
        </p:nvPicPr>
        <p:blipFill>
          <a:blip r:embed="rId6" cstate="print"/>
          <a:srcRect/>
          <a:stretch>
            <a:fillRect/>
          </a:stretch>
        </p:blipFill>
        <p:spPr bwMode="auto">
          <a:xfrm>
            <a:off x="595496" y="3857628"/>
            <a:ext cx="3522711" cy="2643206"/>
          </a:xfrm>
          <a:prstGeom prst="rect">
            <a:avLst/>
          </a:prstGeom>
          <a:noFill/>
        </p:spPr>
      </p:pic>
    </p:spTree>
    <p:custDataLst>
      <p:tags r:id="rId1"/>
    </p:custDataLst>
    <p:extLst>
      <p:ext uri="{BB962C8B-B14F-4D97-AF65-F5344CB8AC3E}">
        <p14:creationId xmlns:p14="http://schemas.microsoft.com/office/powerpoint/2010/main" val="2862225899"/>
      </p:ext>
    </p:extLst>
  </p:cSld>
  <p:clrMapOvr>
    <a:masterClrMapping/>
  </p:clrMapOvr>
  <mc:AlternateContent xmlns:mc="http://schemas.openxmlformats.org/markup-compatibility/2006" xmlns:p14="http://schemas.microsoft.com/office/powerpoint/2010/main">
    <mc:Choice Requires="p14">
      <p:transition spd="med" p14:dur="700" advTm="4474">
        <p:fade/>
      </p:transition>
    </mc:Choice>
    <mc:Fallback xmlns="">
      <p:transition spd="med" advTm="4474">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7681" y="0"/>
            <a:ext cx="8514799" cy="1484784"/>
          </a:xfrm>
        </p:spPr>
        <p:txBody>
          <a:bodyPr>
            <a:normAutofit fontScale="90000"/>
          </a:bodyPr>
          <a:lstStyle/>
          <a:p>
            <a:pPr algn="ctr"/>
            <a:r>
              <a:rPr lang="en-US" sz="3600" dirty="0">
                <a:solidFill>
                  <a:srgbClr val="C00000"/>
                </a:solidFill>
                <a:latin typeface="Arial Black" pitchFamily="34" charset="0"/>
                <a:cs typeface="Arial" panose="020B0604020202020204" pitchFamily="34" charset="0"/>
              </a:rPr>
              <a:t>Discovering the monuments of Athens.</a:t>
            </a:r>
            <a:br>
              <a:rPr lang="en-US" sz="3600" dirty="0">
                <a:solidFill>
                  <a:srgbClr val="C00000"/>
                </a:solidFill>
                <a:latin typeface="Arial Black" pitchFamily="34" charset="0"/>
                <a:cs typeface="Arial" panose="020B0604020202020204" pitchFamily="34" charset="0"/>
              </a:rPr>
            </a:br>
            <a:r>
              <a:rPr lang="en-US" sz="3600" dirty="0">
                <a:solidFill>
                  <a:srgbClr val="C00000"/>
                </a:solidFill>
                <a:latin typeface="Arial Black" pitchFamily="34" charset="0"/>
                <a:cs typeface="Arial" panose="020B0604020202020204" pitchFamily="34" charset="0"/>
              </a:rPr>
              <a:t>Project “adopt a monument”</a:t>
            </a:r>
            <a:endParaRPr lang="el-GR" sz="3600" dirty="0">
              <a:solidFill>
                <a:srgbClr val="C00000"/>
              </a:solidFill>
              <a:latin typeface="Arial Black" pitchFamily="34" charset="0"/>
              <a:cs typeface="Arial" panose="020B0604020202020204" pitchFamily="34" charset="0"/>
            </a:endParaRPr>
          </a:p>
        </p:txBody>
      </p:sp>
      <p:pic>
        <p:nvPicPr>
          <p:cNvPr id="7" name="Θέση περιεχομένου 6"/>
          <p:cNvPicPr>
            <a:picLocks noGrp="1" noChangeAspect="1"/>
          </p:cNvPicPr>
          <p:nvPr>
            <p:ph sz="half" idx="14"/>
          </p:nvPr>
        </p:nvPicPr>
        <p:blipFill>
          <a:blip r:embed="rId3" cstate="email">
            <a:extLst>
              <a:ext uri="{28A0092B-C50C-407E-A947-70E740481C1C}">
                <a14:useLocalDpi xmlns:a14="http://schemas.microsoft.com/office/drawing/2010/main" val="0"/>
              </a:ext>
            </a:extLst>
          </a:blip>
          <a:stretch>
            <a:fillRect/>
          </a:stretch>
        </p:blipFill>
        <p:spPr>
          <a:xfrm>
            <a:off x="395536" y="1628800"/>
            <a:ext cx="3602182" cy="2701637"/>
          </a:xfrm>
          <a:prstGeom prst="rect">
            <a:avLst/>
          </a:prstGeom>
          <a:ln>
            <a:noFill/>
          </a:ln>
          <a:effectLst>
            <a:softEdge rad="112500"/>
          </a:effectLst>
        </p:spPr>
      </p:pic>
      <p:pic>
        <p:nvPicPr>
          <p:cNvPr id="13" name="Content Placeholder 12" descr="20170316_102540.jpg"/>
          <p:cNvPicPr>
            <a:picLocks noGrp="1" noChangeAspect="1"/>
          </p:cNvPicPr>
          <p:nvPr>
            <p:ph sz="half" idx="1"/>
          </p:nvPr>
        </p:nvPicPr>
        <p:blipFill>
          <a:blip r:embed="rId4" cstate="print"/>
          <a:stretch>
            <a:fillRect/>
          </a:stretch>
        </p:blipFill>
        <p:spPr>
          <a:xfrm rot="5400000">
            <a:off x="6470707" y="2250373"/>
            <a:ext cx="2841477" cy="1598331"/>
          </a:xfrm>
        </p:spPr>
      </p:pic>
      <p:pic>
        <p:nvPicPr>
          <p:cNvPr id="14" name="Content Placeholder 13" descr="20170316_114356.jpg"/>
          <p:cNvPicPr>
            <a:picLocks noGrp="1" noChangeAspect="1"/>
          </p:cNvPicPr>
          <p:nvPr>
            <p:ph sz="half" idx="13"/>
          </p:nvPr>
        </p:nvPicPr>
        <p:blipFill>
          <a:blip r:embed="rId5" cstate="print"/>
          <a:stretch>
            <a:fillRect/>
          </a:stretch>
        </p:blipFill>
        <p:spPr>
          <a:xfrm rot="5400000">
            <a:off x="4117917" y="2370915"/>
            <a:ext cx="3541629" cy="2057400"/>
          </a:xfrm>
        </p:spPr>
      </p:pic>
      <p:pic>
        <p:nvPicPr>
          <p:cNvPr id="16" name="Content Placeholder 15" descr="DSC00622.JPG"/>
          <p:cNvPicPr>
            <a:picLocks noGrp="1" noChangeAspect="1"/>
          </p:cNvPicPr>
          <p:nvPr>
            <p:ph sz="half" idx="15"/>
          </p:nvPr>
        </p:nvPicPr>
        <p:blipFill>
          <a:blip r:embed="rId6" cstate="print"/>
          <a:stretch>
            <a:fillRect/>
          </a:stretch>
        </p:blipFill>
        <p:spPr>
          <a:xfrm>
            <a:off x="1979712" y="4509120"/>
            <a:ext cx="2743200" cy="2057400"/>
          </a:xfrm>
        </p:spPr>
      </p:pic>
    </p:spTree>
    <p:custDataLst>
      <p:tags r:id="rId1"/>
    </p:custDataLst>
    <p:extLst>
      <p:ext uri="{BB962C8B-B14F-4D97-AF65-F5344CB8AC3E}">
        <p14:creationId xmlns:p14="http://schemas.microsoft.com/office/powerpoint/2010/main" val="997670819"/>
      </p:ext>
    </p:extLst>
  </p:cSld>
  <p:clrMapOvr>
    <a:masterClrMapping/>
  </p:clrMapOvr>
  <mc:AlternateContent xmlns:mc="http://schemas.openxmlformats.org/markup-compatibility/2006" xmlns:p14="http://schemas.microsoft.com/office/powerpoint/2010/main">
    <mc:Choice Requires="p14">
      <p:transition spd="med" p14:dur="700" advTm="4474">
        <p:fade/>
      </p:transition>
    </mc:Choice>
    <mc:Fallback xmlns="">
      <p:transition spd="med" advTm="4474">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7681" y="-76200"/>
            <a:ext cx="7583487" cy="1044388"/>
          </a:xfrm>
        </p:spPr>
        <p:txBody>
          <a:bodyPr/>
          <a:lstStyle/>
          <a:p>
            <a:r>
              <a:rPr lang="en-US" dirty="0">
                <a:solidFill>
                  <a:srgbClr val="FF0000"/>
                </a:solidFill>
                <a:latin typeface="Arial Black" pitchFamily="34" charset="0"/>
                <a:cs typeface="Arial" panose="020B0604020202020204" pitchFamily="34" charset="0"/>
              </a:rPr>
              <a:t>After school activities</a:t>
            </a:r>
            <a:endParaRPr lang="el-GR" dirty="0">
              <a:solidFill>
                <a:srgbClr val="FF0000"/>
              </a:solidFill>
              <a:latin typeface="Arial Black" pitchFamily="34" charset="0"/>
              <a:cs typeface="Arial" panose="020B0604020202020204" pitchFamily="34" charset="0"/>
            </a:endParaRPr>
          </a:p>
        </p:txBody>
      </p:sp>
      <p:pic>
        <p:nvPicPr>
          <p:cNvPr id="7" name="Θέση περιεχομένου 6"/>
          <p:cNvPicPr>
            <a:picLocks noGrp="1" noChangeAspect="1"/>
          </p:cNvPicPr>
          <p:nvPr>
            <p:ph sz="half" idx="14"/>
          </p:nvPr>
        </p:nvPicPr>
        <p:blipFill>
          <a:blip r:embed="rId3" cstate="email">
            <a:extLst>
              <a:ext uri="{28A0092B-C50C-407E-A947-70E740481C1C}">
                <a14:useLocalDpi xmlns:a14="http://schemas.microsoft.com/office/drawing/2010/main" val="0"/>
              </a:ext>
            </a:extLst>
          </a:blip>
          <a:stretch>
            <a:fillRect/>
          </a:stretch>
        </p:blipFill>
        <p:spPr>
          <a:xfrm>
            <a:off x="377681" y="945574"/>
            <a:ext cx="4262581" cy="3196936"/>
          </a:xfrm>
          <a:prstGeom prst="rect">
            <a:avLst/>
          </a:prstGeom>
          <a:ln>
            <a:noFill/>
          </a:ln>
          <a:effectLst>
            <a:softEdge rad="112500"/>
          </a:effectLst>
        </p:spPr>
      </p:pic>
      <p:pic>
        <p:nvPicPr>
          <p:cNvPr id="8" name="Θέση περιεχομένου 7"/>
          <p:cNvPicPr>
            <a:picLocks noGrp="1" noChangeAspect="1"/>
          </p:cNvPicPr>
          <p:nvPr>
            <p:ph sz="half" idx="1"/>
          </p:nvPr>
        </p:nvPicPr>
        <p:blipFill>
          <a:blip r:embed="rId4" cstate="email">
            <a:extLst>
              <a:ext uri="{28A0092B-C50C-407E-A947-70E740481C1C}">
                <a14:useLocalDpi xmlns:a14="http://schemas.microsoft.com/office/drawing/2010/main" val="0"/>
              </a:ext>
            </a:extLst>
          </a:blip>
          <a:stretch>
            <a:fillRect/>
          </a:stretch>
        </p:blipFill>
        <p:spPr>
          <a:xfrm>
            <a:off x="4500562" y="2143116"/>
            <a:ext cx="4312370" cy="3234278"/>
          </a:xfrm>
          <a:prstGeom prst="rect">
            <a:avLst/>
          </a:prstGeom>
          <a:ln>
            <a:noFill/>
          </a:ln>
          <a:effectLst>
            <a:softEdge rad="112500"/>
          </a:effectLst>
        </p:spPr>
      </p:pic>
      <p:sp>
        <p:nvSpPr>
          <p:cNvPr id="9" name="2 - TextBox"/>
          <p:cNvSpPr txBox="1"/>
          <p:nvPr/>
        </p:nvSpPr>
        <p:spPr>
          <a:xfrm>
            <a:off x="5072066" y="1000108"/>
            <a:ext cx="3744879" cy="954107"/>
          </a:xfrm>
          <a:prstGeom prst="rect">
            <a:avLst/>
          </a:prstGeom>
          <a:noFill/>
        </p:spPr>
        <p:txBody>
          <a:bodyPr wrap="square" rtlCol="0">
            <a:spAutoFit/>
          </a:bodyPr>
          <a:lstStyle/>
          <a:p>
            <a:pPr algn="ctr"/>
            <a:r>
              <a:rPr lang="en-US" sz="2800" i="1" dirty="0">
                <a:solidFill>
                  <a:srgbClr val="FF0000"/>
                </a:solidFill>
                <a:latin typeface="Arial Black" pitchFamily="34" charset="0"/>
                <a:cs typeface="Arial" panose="020B0604020202020204" pitchFamily="34" charset="0"/>
              </a:rPr>
              <a:t>Chess and robotics lesso</a:t>
            </a:r>
            <a:r>
              <a:rPr lang="en-US" sz="2800" b="1" i="1" dirty="0">
                <a:solidFill>
                  <a:srgbClr val="FF0000"/>
                </a:solidFill>
                <a:latin typeface="Arial Black" pitchFamily="34" charset="0"/>
                <a:cs typeface="Arial" panose="020B0604020202020204" pitchFamily="34" charset="0"/>
              </a:rPr>
              <a:t>ns</a:t>
            </a:r>
            <a:r>
              <a:rPr lang="en-US" sz="2000" i="1" dirty="0">
                <a:solidFill>
                  <a:schemeClr val="bg1"/>
                </a:solidFill>
                <a:latin typeface="Arial Black" pitchFamily="34" charset="0"/>
                <a:cs typeface="Arial" panose="020B0604020202020204" pitchFamily="34" charset="0"/>
              </a:rPr>
              <a:t> </a:t>
            </a:r>
            <a:r>
              <a:rPr lang="en-US" sz="2000" i="1" dirty="0">
                <a:solidFill>
                  <a:schemeClr val="bg1"/>
                </a:solidFill>
                <a:latin typeface="Arial" panose="020B0604020202020204" pitchFamily="34" charset="0"/>
                <a:cs typeface="Arial" panose="020B0604020202020204" pitchFamily="34" charset="0"/>
              </a:rPr>
              <a:t>.</a:t>
            </a:r>
            <a:endParaRPr lang="el-GR" sz="2000" i="1" dirty="0">
              <a:solidFill>
                <a:schemeClr val="bg1"/>
              </a:solidFill>
              <a:latin typeface="Arial" panose="020B0604020202020204" pitchFamily="34" charset="0"/>
              <a:cs typeface="Arial" panose="020B0604020202020204" pitchFamily="34" charset="0"/>
            </a:endParaRPr>
          </a:p>
        </p:txBody>
      </p:sp>
      <p:pic>
        <p:nvPicPr>
          <p:cNvPr id="9217" name="Picture 1" descr="C:\Documents and Settings\21dim\Επιφάνεια εργασίας\Φάκελος\Εικόνα171-1024x768.jpg"/>
          <p:cNvPicPr>
            <a:picLocks noChangeAspect="1" noChangeArrowheads="1"/>
          </p:cNvPicPr>
          <p:nvPr/>
        </p:nvPicPr>
        <p:blipFill>
          <a:blip r:embed="rId5" cstate="print"/>
          <a:srcRect/>
          <a:stretch>
            <a:fillRect/>
          </a:stretch>
        </p:blipFill>
        <p:spPr bwMode="auto">
          <a:xfrm>
            <a:off x="642910" y="4179075"/>
            <a:ext cx="3571900" cy="2678925"/>
          </a:xfrm>
          <a:prstGeom prst="rect">
            <a:avLst/>
          </a:prstGeom>
          <a:noFill/>
        </p:spPr>
      </p:pic>
    </p:spTree>
    <p:custDataLst>
      <p:tags r:id="rId1"/>
    </p:custDataLst>
    <p:extLst>
      <p:ext uri="{BB962C8B-B14F-4D97-AF65-F5344CB8AC3E}">
        <p14:creationId xmlns:p14="http://schemas.microsoft.com/office/powerpoint/2010/main" val="1451937860"/>
      </p:ext>
    </p:extLst>
  </p:cSld>
  <p:clrMapOvr>
    <a:masterClrMapping/>
  </p:clrMapOvr>
  <mc:AlternateContent xmlns:mc="http://schemas.openxmlformats.org/markup-compatibility/2006" xmlns:p14="http://schemas.microsoft.com/office/powerpoint/2010/main">
    <mc:Choice Requires="p14">
      <p:transition spd="med" p14:dur="700" advTm="4474">
        <p:fade/>
      </p:transition>
    </mc:Choice>
    <mc:Fallback xmlns="">
      <p:transition spd="med" advTm="4474">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SC00918.JPG"/>
          <p:cNvPicPr>
            <a:picLocks noGrp="1" noChangeAspect="1"/>
          </p:cNvPicPr>
          <p:nvPr>
            <p:ph sz="half" idx="2"/>
          </p:nvPr>
        </p:nvPicPr>
        <p:blipFill>
          <a:blip r:embed="rId3" cstate="print"/>
          <a:stretch>
            <a:fillRect/>
          </a:stretch>
        </p:blipFill>
        <p:spPr>
          <a:xfrm>
            <a:off x="1785918" y="2196694"/>
            <a:ext cx="5548351" cy="4161264"/>
          </a:xfrm>
        </p:spPr>
      </p:pic>
      <p:sp>
        <p:nvSpPr>
          <p:cNvPr id="4" name="Title 3"/>
          <p:cNvSpPr>
            <a:spLocks noGrp="1"/>
          </p:cNvSpPr>
          <p:nvPr>
            <p:ph type="title"/>
          </p:nvPr>
        </p:nvSpPr>
        <p:spPr>
          <a:xfrm>
            <a:off x="457200" y="274638"/>
            <a:ext cx="8229600" cy="1642194"/>
          </a:xfrm>
        </p:spPr>
        <p:txBody>
          <a:bodyPr>
            <a:normAutofit fontScale="90000"/>
          </a:bodyPr>
          <a:lstStyle/>
          <a:p>
            <a:r>
              <a:rPr lang="en-US" sz="2400" dirty="0">
                <a:solidFill>
                  <a:schemeClr val="bg1"/>
                </a:solidFill>
                <a:latin typeface="Arial Black" pitchFamily="34" charset="0"/>
              </a:rPr>
              <a:t>Crucial and important factor for all the objectives of School is the</a:t>
            </a:r>
            <a:r>
              <a:rPr lang="el-GR" sz="2400" dirty="0">
                <a:solidFill>
                  <a:schemeClr val="bg1"/>
                </a:solidFill>
                <a:latin typeface="Arial Black" pitchFamily="34" charset="0"/>
              </a:rPr>
              <a:t> </a:t>
            </a:r>
            <a:r>
              <a:rPr lang="en-US" sz="2400" dirty="0">
                <a:solidFill>
                  <a:schemeClr val="bg1"/>
                </a:solidFill>
                <a:latin typeface="Arial Black" pitchFamily="34" charset="0"/>
              </a:rPr>
              <a:t>Distributed Leadership who </a:t>
            </a:r>
            <a:r>
              <a:rPr lang="en-US" sz="2400" dirty="0" err="1">
                <a:solidFill>
                  <a:schemeClr val="bg1"/>
                </a:solidFill>
                <a:latin typeface="Arial Black" pitchFamily="34" charset="0"/>
              </a:rPr>
              <a:t>facilitates,supports</a:t>
            </a:r>
            <a:r>
              <a:rPr lang="en-US" sz="2400" dirty="0">
                <a:solidFill>
                  <a:schemeClr val="bg1"/>
                </a:solidFill>
                <a:latin typeface="Arial Black" pitchFamily="34" charset="0"/>
              </a:rPr>
              <a:t> and fosters the collaboration, the democracy and the personal development of teachers for students’ achievement.</a:t>
            </a:r>
            <a:endParaRPr lang="el-GR" sz="2400" dirty="0">
              <a:solidFill>
                <a:schemeClr val="bg1"/>
              </a:solidFill>
              <a:latin typeface="Arial Black" pitchFamily="34" charset="0"/>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165dim\Desktop\Καταγραφήi.PNG"/>
          <p:cNvPicPr>
            <a:picLocks noChangeAspect="1" noChangeArrowheads="1"/>
          </p:cNvPicPr>
          <p:nvPr/>
        </p:nvPicPr>
        <p:blipFill>
          <a:blip r:embed="rId3" cstate="print"/>
          <a:srcRect t="7377" r="11534" b="6557"/>
          <a:stretch>
            <a:fillRect/>
          </a:stretch>
        </p:blipFill>
        <p:spPr bwMode="auto">
          <a:xfrm>
            <a:off x="3222567" y="3404568"/>
            <a:ext cx="5617871" cy="3072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6" name="Picture 8" descr="https://live.etwinning.net/files/collabspace/0/60/360/2360/images/b813554c.png"/>
          <p:cNvPicPr>
            <a:picLocks noChangeAspect="1" noChangeArrowheads="1"/>
          </p:cNvPicPr>
          <p:nvPr/>
        </p:nvPicPr>
        <p:blipFill>
          <a:blip r:embed="rId4" cstate="print"/>
          <a:srcRect/>
          <a:stretch>
            <a:fillRect/>
          </a:stretch>
        </p:blipFill>
        <p:spPr bwMode="auto">
          <a:xfrm>
            <a:off x="280500" y="879279"/>
            <a:ext cx="5219115" cy="3201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Τίτλος 1"/>
          <p:cNvSpPr txBox="1">
            <a:spLocks/>
          </p:cNvSpPr>
          <p:nvPr/>
        </p:nvSpPr>
        <p:spPr>
          <a:xfrm>
            <a:off x="377680" y="187037"/>
            <a:ext cx="7583487" cy="1044388"/>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b="1" dirty="0">
                <a:solidFill>
                  <a:srgbClr val="C00000"/>
                </a:solidFill>
                <a:latin typeface="Arial Black" pitchFamily="34" charset="0"/>
                <a:cs typeface="Arial" panose="020B0604020202020204" pitchFamily="34" charset="0"/>
              </a:rPr>
              <a:t>International activities</a:t>
            </a:r>
            <a:endParaRPr lang="el-GR" b="1" dirty="0">
              <a:solidFill>
                <a:srgbClr val="C00000"/>
              </a:solidFill>
              <a:latin typeface="Arial Black"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125415" y="270320"/>
            <a:ext cx="6654018" cy="954107"/>
          </a:xfrm>
          <a:prstGeom prst="rect">
            <a:avLst/>
          </a:prstGeom>
          <a:noFill/>
        </p:spPr>
        <p:txBody>
          <a:bodyPr wrap="square" rtlCol="0">
            <a:spAutoFit/>
          </a:bodyPr>
          <a:lstStyle/>
          <a:p>
            <a:pPr algn="ctr"/>
            <a:r>
              <a:rPr lang="en-US" sz="2800" dirty="0">
                <a:solidFill>
                  <a:srgbClr val="C00000"/>
                </a:solidFill>
                <a:latin typeface="Arial Black" pitchFamily="34" charset="0"/>
                <a:ea typeface="Amperzand" pitchFamily="2" charset="0"/>
              </a:rPr>
              <a:t>Collaboration with </a:t>
            </a:r>
            <a:r>
              <a:rPr lang="en-US" sz="2800" b="1" dirty="0" err="1">
                <a:solidFill>
                  <a:srgbClr val="C00000"/>
                </a:solidFill>
                <a:latin typeface="Arial Black" pitchFamily="34" charset="0"/>
                <a:ea typeface="Amperzand" pitchFamily="2" charset="0"/>
              </a:rPr>
              <a:t>WWF,Actionaid,UNISEF,UNESCO</a:t>
            </a:r>
            <a:endParaRPr lang="el-GR" sz="2800" b="1" dirty="0">
              <a:solidFill>
                <a:srgbClr val="C00000"/>
              </a:solidFill>
              <a:latin typeface="Arial Black" pitchFamily="34" charset="0"/>
              <a:ea typeface="Amperzand" pitchFamily="2" charset="0"/>
            </a:endParaRPr>
          </a:p>
        </p:txBody>
      </p:sp>
      <p:pic>
        <p:nvPicPr>
          <p:cNvPr id="11266" name="Picture 2" descr="kal"/>
          <p:cNvPicPr>
            <a:picLocks noChangeAspect="1" noChangeArrowheads="1"/>
          </p:cNvPicPr>
          <p:nvPr/>
        </p:nvPicPr>
        <p:blipFill>
          <a:blip r:embed="rId3" cstate="print"/>
          <a:srcRect/>
          <a:stretch>
            <a:fillRect/>
          </a:stretch>
        </p:blipFill>
        <p:spPr bwMode="auto">
          <a:xfrm>
            <a:off x="-46680" y="1340768"/>
            <a:ext cx="4308462" cy="4248472"/>
          </a:xfrm>
          <a:prstGeom prst="rect">
            <a:avLst/>
          </a:prstGeom>
          <a:noFill/>
        </p:spPr>
      </p:pic>
      <p:pic>
        <p:nvPicPr>
          <p:cNvPr id="11268" name="Picture 4" descr="002"/>
          <p:cNvPicPr>
            <a:picLocks noChangeAspect="1" noChangeArrowheads="1"/>
          </p:cNvPicPr>
          <p:nvPr/>
        </p:nvPicPr>
        <p:blipFill>
          <a:blip r:embed="rId4" cstate="print"/>
          <a:srcRect/>
          <a:stretch>
            <a:fillRect/>
          </a:stretch>
        </p:blipFill>
        <p:spPr bwMode="auto">
          <a:xfrm>
            <a:off x="4355976" y="1916832"/>
            <a:ext cx="4590970" cy="3960440"/>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2241594"/>
          </a:xfrm>
        </p:spPr>
        <p:txBody>
          <a:bodyPr>
            <a:normAutofit/>
          </a:bodyPr>
          <a:lstStyle/>
          <a:p>
            <a:pPr algn="ctr"/>
            <a:r>
              <a:rPr lang="en-US" sz="4400" i="1" dirty="0">
                <a:solidFill>
                  <a:srgbClr val="C00000"/>
                </a:solidFill>
                <a:latin typeface="Arial Black" pitchFamily="34" charset="0"/>
              </a:rPr>
              <a:t>You are always welcome in 21</a:t>
            </a:r>
            <a:r>
              <a:rPr lang="en-US" sz="4400" i="1" baseline="30000" dirty="0">
                <a:solidFill>
                  <a:srgbClr val="C00000"/>
                </a:solidFill>
                <a:latin typeface="Arial Black" pitchFamily="34" charset="0"/>
              </a:rPr>
              <a:t>st</a:t>
            </a:r>
            <a:r>
              <a:rPr lang="en-US" sz="4400" i="1" dirty="0">
                <a:solidFill>
                  <a:srgbClr val="C00000"/>
                </a:solidFill>
                <a:latin typeface="Arial Black" pitchFamily="34" charset="0"/>
              </a:rPr>
              <a:t> Primary School of Athens.</a:t>
            </a:r>
            <a:endParaRPr lang="el-GR" sz="4400" i="1" dirty="0">
              <a:solidFill>
                <a:srgbClr val="C00000"/>
              </a:solidFill>
              <a:latin typeface="Arial Black" pitchFamily="34" charset="0"/>
            </a:endParaRPr>
          </a:p>
        </p:txBody>
      </p:sp>
      <p:sp>
        <p:nvSpPr>
          <p:cNvPr id="3" name="Subtitle 2"/>
          <p:cNvSpPr>
            <a:spLocks noGrp="1"/>
          </p:cNvSpPr>
          <p:nvPr>
            <p:ph type="subTitle" idx="1"/>
          </p:nvPr>
        </p:nvSpPr>
        <p:spPr/>
        <p:txBody>
          <a:bodyPr>
            <a:normAutofit fontScale="77500" lnSpcReduction="20000"/>
          </a:bodyPr>
          <a:lstStyle/>
          <a:p>
            <a:pPr algn="ctr"/>
            <a:endParaRPr lang="en-US" sz="5400" b="1" dirty="0">
              <a:solidFill>
                <a:srgbClr val="C00000"/>
              </a:solidFill>
              <a:latin typeface="Arial Black" pitchFamily="34" charset="0"/>
            </a:endParaRPr>
          </a:p>
          <a:p>
            <a:pPr algn="ctr"/>
            <a:r>
              <a:rPr lang="en-US" sz="5400" b="1" dirty="0">
                <a:solidFill>
                  <a:srgbClr val="C00000"/>
                </a:solidFill>
                <a:latin typeface="Arial Black" pitchFamily="34" charset="0"/>
              </a:rPr>
              <a:t>Thank you</a:t>
            </a:r>
            <a:endParaRPr lang="el-GR" sz="5400" b="1" dirty="0">
              <a:solidFill>
                <a:srgbClr val="C00000"/>
              </a:solidFill>
              <a:latin typeface="Arial Black" pitchFamily="34" charset="0"/>
            </a:endParaRPr>
          </a:p>
        </p:txBody>
      </p:sp>
      <p:pic>
        <p:nvPicPr>
          <p:cNvPr id="4" name="Picture 2" descr="Αποτέλεσμα εικόνας για ελληνικη σημαία"/>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8138" y="5939532"/>
            <a:ext cx="1375862" cy="9184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570186"/>
          </a:xfrm>
        </p:spPr>
        <p:txBody>
          <a:bodyPr>
            <a:normAutofit/>
          </a:bodyPr>
          <a:lstStyle/>
          <a:p>
            <a:r>
              <a:rPr lang="en-US" sz="24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Two buildings, one new and one older </a:t>
            </a:r>
            <a:r>
              <a:rPr lang="el-GR" sz="24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a:t>
            </a:r>
            <a:r>
              <a:rPr lang="en-US" sz="24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neoclassical building)</a:t>
            </a:r>
            <a:r>
              <a:rPr lang="el-GR" sz="24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
            </a:r>
            <a:br>
              <a:rPr lang="el-GR" sz="24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4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Big public Primary School, dating back to 1</a:t>
            </a:r>
            <a:r>
              <a:rPr lang="el-GR" sz="24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9</a:t>
            </a:r>
            <a:r>
              <a:rPr lang="en-US" sz="24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34</a:t>
            </a:r>
            <a:r>
              <a:rPr lang="el-GR" sz="24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a:t>
            </a:r>
            <a:r>
              <a:rPr lang="en-US" sz="24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
            </a:r>
            <a:br>
              <a:rPr lang="en-US" sz="24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br>
            <a:endParaRPr lang="el-GR" sz="2400" dirty="0">
              <a:solidFill>
                <a:schemeClr val="bg1"/>
              </a:solidFill>
              <a:latin typeface="Arial Black" pitchFamily="34" charset="0"/>
            </a:endParaRPr>
          </a:p>
        </p:txBody>
      </p:sp>
      <p:pic>
        <p:nvPicPr>
          <p:cNvPr id="1026" name="Picture 2" descr="C:\Documents and Settings\21dim\Επιφάνεια εργασίας\Φάκελος\eikona12_6.jpg"/>
          <p:cNvPicPr>
            <a:picLocks noGrp="1" noChangeAspect="1" noChangeArrowheads="1"/>
          </p:cNvPicPr>
          <p:nvPr>
            <p:ph sz="half" idx="1"/>
          </p:nvPr>
        </p:nvPicPr>
        <p:blipFill>
          <a:blip r:embed="rId3" cstate="print"/>
          <a:srcRect/>
          <a:stretch>
            <a:fillRect/>
          </a:stretch>
        </p:blipFill>
        <p:spPr bwMode="auto">
          <a:xfrm>
            <a:off x="179512" y="3068960"/>
            <a:ext cx="4038600" cy="2191488"/>
          </a:xfrm>
          <a:prstGeom prst="rect">
            <a:avLst/>
          </a:prstGeom>
          <a:noFill/>
        </p:spPr>
      </p:pic>
      <p:pic>
        <p:nvPicPr>
          <p:cNvPr id="6" name="Content Placeholder 5" descr="school.jpg"/>
          <p:cNvPicPr>
            <a:picLocks noGrp="1" noChangeAspect="1"/>
          </p:cNvPicPr>
          <p:nvPr>
            <p:ph sz="half" idx="2"/>
          </p:nvPr>
        </p:nvPicPr>
        <p:blipFill>
          <a:blip r:embed="rId4" cstate="print"/>
          <a:stretch>
            <a:fillRect/>
          </a:stretch>
        </p:blipFill>
        <p:spPr>
          <a:xfrm>
            <a:off x="4283968" y="2132856"/>
            <a:ext cx="4622390" cy="2943286"/>
          </a:xfr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86210"/>
          </a:xfrm>
        </p:spPr>
        <p:txBody>
          <a:bodyPr>
            <a:normAutofit fontScale="90000"/>
          </a:bodyPr>
          <a:lstStyle/>
          <a:p>
            <a:pPr marL="285750" lvl="0" indent="-285750" algn="ctr"/>
            <a:r>
              <a:rPr lang="en-US" sz="22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
            </a:r>
            <a:br>
              <a:rPr lang="en-US" sz="22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2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
            </a:r>
            <a:br>
              <a:rPr lang="en-US" sz="22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7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6 grades of primary education</a:t>
            </a:r>
            <a:br>
              <a:rPr lang="en-US" sz="27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7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     (ages 6-12).</a:t>
            </a:r>
            <a:br>
              <a:rPr lang="en-US" sz="27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7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234 students .</a:t>
            </a:r>
            <a:r>
              <a:rPr lang="el-GR" sz="27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
            </a:r>
            <a:br>
              <a:rPr lang="el-GR" sz="27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7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   Students’ registration  isn’t a parental choice. It depends on residence.</a:t>
            </a:r>
            <a:r>
              <a:rPr lang="el-GR"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l-GR" dirty="0"/>
          </a:p>
        </p:txBody>
      </p:sp>
      <p:pic>
        <p:nvPicPr>
          <p:cNvPr id="2050" name="Picture 2" descr="C:\Documents and Settings\21dim\Επιφάνεια εργασίας\Φάκελος\18700125_1499724673425014_5417205434455030727_n.jpg"/>
          <p:cNvPicPr>
            <a:picLocks noGrp="1" noChangeAspect="1" noChangeArrowheads="1"/>
          </p:cNvPicPr>
          <p:nvPr>
            <p:ph sz="half" idx="1"/>
          </p:nvPr>
        </p:nvPicPr>
        <p:blipFill>
          <a:blip r:embed="rId3" cstate="print"/>
          <a:srcRect/>
          <a:stretch>
            <a:fillRect/>
          </a:stretch>
        </p:blipFill>
        <p:spPr bwMode="auto">
          <a:xfrm>
            <a:off x="457200" y="2555875"/>
            <a:ext cx="4038600" cy="3028950"/>
          </a:xfrm>
          <a:prstGeom prst="rect">
            <a:avLst/>
          </a:prstGeom>
          <a:noFill/>
        </p:spPr>
      </p:pic>
      <p:pic>
        <p:nvPicPr>
          <p:cNvPr id="2051" name="Picture 3" descr="C:\Documents and Settings\21dim\Επιφάνεια εργασίας\Φάκελος\20160311_115604_resized_1.jpg"/>
          <p:cNvPicPr>
            <a:picLocks noGrp="1" noChangeAspect="1" noChangeArrowheads="1"/>
          </p:cNvPicPr>
          <p:nvPr>
            <p:ph sz="half" idx="2"/>
          </p:nvPr>
        </p:nvPicPr>
        <p:blipFill>
          <a:blip r:embed="rId4" cstate="print"/>
          <a:srcRect/>
          <a:stretch>
            <a:fillRect/>
          </a:stretch>
        </p:blipFill>
        <p:spPr bwMode="auto">
          <a:xfrm>
            <a:off x="4648200" y="2555875"/>
            <a:ext cx="4038600" cy="3028950"/>
          </a:xfrm>
          <a:prstGeom prst="rect">
            <a:avLst/>
          </a:prstGeom>
          <a:noFill/>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930226"/>
          </a:xfrm>
        </p:spPr>
        <p:txBody>
          <a:bodyPr>
            <a:normAutofit fontScale="90000"/>
          </a:bodyPr>
          <a:lstStyle/>
          <a:p>
            <a:pPr algn="ctr"/>
            <a:r>
              <a:rPr lang="en-US" sz="20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t/>
            </a:r>
            <a:br>
              <a:rPr lang="en-US" sz="20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0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t/>
            </a:r>
            <a:br>
              <a:rPr lang="en-US" sz="20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7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t>234 students from 21 countries</a:t>
            </a:r>
            <a:r>
              <a:rPr lang="el-GR" sz="27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t/>
            </a:r>
            <a:br>
              <a:rPr lang="el-GR" sz="27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7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t>60 from Albania</a:t>
            </a:r>
            <a:r>
              <a:rPr lang="el-GR" sz="27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t/>
            </a:r>
            <a:br>
              <a:rPr lang="el-GR" sz="27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7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t>22 from Romania</a:t>
            </a:r>
            <a:r>
              <a:rPr lang="el-GR" sz="27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t/>
            </a:r>
            <a:br>
              <a:rPr lang="el-GR" sz="27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7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t>9 from Nigeria</a:t>
            </a:r>
            <a:r>
              <a:rPr lang="el-GR" sz="27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t/>
            </a:r>
            <a:br>
              <a:rPr lang="el-GR" sz="27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7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t>27 from Syria (NAMs)</a:t>
            </a:r>
            <a:r>
              <a:rPr lang="el-GR"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l-GR" dirty="0"/>
          </a:p>
        </p:txBody>
      </p:sp>
      <p:pic>
        <p:nvPicPr>
          <p:cNvPr id="26625" name="Picture 1" descr="C:\Documents and Settings\21dim\Επιφάνεια εργασίας\Φάκελος\open-house-athens-2015-5-638.jpg"/>
          <p:cNvPicPr>
            <a:picLocks noChangeAspect="1" noChangeArrowheads="1"/>
          </p:cNvPicPr>
          <p:nvPr/>
        </p:nvPicPr>
        <p:blipFill>
          <a:blip r:embed="rId3" cstate="print"/>
          <a:srcRect/>
          <a:stretch>
            <a:fillRect/>
          </a:stretch>
        </p:blipFill>
        <p:spPr bwMode="auto">
          <a:xfrm>
            <a:off x="4922947" y="3500438"/>
            <a:ext cx="4221053" cy="3169098"/>
          </a:xfrm>
          <a:prstGeom prst="rect">
            <a:avLst/>
          </a:prstGeom>
          <a:noFill/>
        </p:spPr>
      </p:pic>
      <p:pic>
        <p:nvPicPr>
          <p:cNvPr id="7" name="6 - Εικόνα" descr="IMG_20171004_122242.jpg"/>
          <p:cNvPicPr>
            <a:picLocks noChangeAspect="1"/>
          </p:cNvPicPr>
          <p:nvPr/>
        </p:nvPicPr>
        <p:blipFill>
          <a:blip r:embed="rId4" cstate="print"/>
          <a:stretch>
            <a:fillRect/>
          </a:stretch>
        </p:blipFill>
        <p:spPr>
          <a:xfrm>
            <a:off x="214282" y="2571744"/>
            <a:ext cx="4500594" cy="2531584"/>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2348880"/>
          </a:xfrm>
        </p:spPr>
        <p:txBody>
          <a:bodyPr>
            <a:normAutofit fontScale="90000"/>
          </a:bodyPr>
          <a:lstStyle/>
          <a:p>
            <a:pPr marL="285750" lvl="0" indent="-285750"/>
            <a:r>
              <a:rPr lang="en-US" sz="2000" dirty="0">
                <a:solidFill>
                  <a:schemeClr val="bg1"/>
                </a:solidFill>
                <a:latin typeface="Arial Black" pitchFamily="34" charset="0"/>
              </a:rPr>
              <a:t/>
            </a:r>
            <a:br>
              <a:rPr lang="en-US" sz="2000" dirty="0">
                <a:solidFill>
                  <a:schemeClr val="bg1"/>
                </a:solidFill>
                <a:latin typeface="Arial Black" pitchFamily="34" charset="0"/>
              </a:rPr>
            </a:br>
            <a:r>
              <a:rPr lang="en-US" sz="2000" dirty="0">
                <a:solidFill>
                  <a:schemeClr val="bg1"/>
                </a:solidFill>
                <a:latin typeface="Arial Black" pitchFamily="34" charset="0"/>
              </a:rPr>
              <a:t/>
            </a:r>
            <a:br>
              <a:rPr lang="en-US" sz="2000" dirty="0">
                <a:solidFill>
                  <a:schemeClr val="bg1"/>
                </a:solidFill>
                <a:latin typeface="Arial Black" pitchFamily="34" charset="0"/>
              </a:rPr>
            </a:br>
            <a:r>
              <a:rPr lang="en-US" sz="2000" dirty="0">
                <a:solidFill>
                  <a:schemeClr val="bg1"/>
                </a:solidFill>
                <a:latin typeface="Arial Black" pitchFamily="34" charset="0"/>
              </a:rPr>
              <a:t>23 teachers (</a:t>
            </a:r>
            <a:r>
              <a:rPr lang="en-US" sz="20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11 teachers for general subjects: </a:t>
            </a:r>
            <a:r>
              <a:rPr lang="en-US" sz="2000" dirty="0" err="1">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greek</a:t>
            </a:r>
            <a:r>
              <a:rPr lang="en-US" sz="20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 language, </a:t>
            </a:r>
            <a:r>
              <a:rPr lang="en-US" sz="2000" dirty="0" err="1">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maths</a:t>
            </a:r>
            <a:r>
              <a:rPr lang="en-US" sz="20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 history, science, geography, religious studies)</a:t>
            </a:r>
            <a:br>
              <a:rPr lang="en-US" sz="20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0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9 teachers for special subject: (English, German, French, Music, Art, Computer Science, Physical Education)</a:t>
            </a:r>
            <a:br>
              <a:rPr lang="en-US" sz="20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0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1 teacher for the integration class (students with special education needs)</a:t>
            </a:r>
            <a:br>
              <a:rPr lang="en-US" sz="20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0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2 teachers for the reception class </a:t>
            </a:r>
            <a:r>
              <a:rPr lang="en-US" sz="22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t/>
            </a:r>
            <a:br>
              <a:rPr lang="en-US" sz="2200" dirty="0">
                <a:solidFill>
                  <a:schemeClr val="bg1"/>
                </a:solidFill>
                <a:effectLst>
                  <a:outerShdw blurRad="38100" dist="38100" dir="2700000" algn="tl">
                    <a:srgbClr val="000000">
                      <a:alpha val="43137"/>
                    </a:srgbClr>
                  </a:outerShdw>
                </a:effectLst>
                <a:latin typeface="Arial Black" pitchFamily="34" charset="0"/>
                <a:cs typeface="Arial" panose="020B0604020202020204" pitchFamily="34" charset="0"/>
              </a:rPr>
            </a:br>
            <a:r>
              <a:rPr lang="en-US" sz="2000" dirty="0">
                <a:solidFill>
                  <a:schemeClr val="bg1"/>
                </a:solidFill>
                <a:latin typeface="Arial Black" pitchFamily="34" charset="0"/>
              </a:rPr>
              <a:t/>
            </a:r>
            <a:br>
              <a:rPr lang="en-US" sz="2000" dirty="0">
                <a:solidFill>
                  <a:schemeClr val="bg1"/>
                </a:solidFill>
                <a:latin typeface="Arial Black" pitchFamily="34" charset="0"/>
              </a:rPr>
            </a:br>
            <a:endParaRPr lang="el-GR" sz="2000" dirty="0">
              <a:solidFill>
                <a:schemeClr val="bg1"/>
              </a:solidFill>
              <a:latin typeface="Arial Black" pitchFamily="34" charset="0"/>
            </a:endParaRPr>
          </a:p>
        </p:txBody>
      </p:sp>
      <p:pic>
        <p:nvPicPr>
          <p:cNvPr id="1026" name="Picture 2" descr="C:\Documents and Settings\21dim\Επιφάνεια εργασίας\φοτο teachers&amp;preside\DSC00923.JPG"/>
          <p:cNvPicPr>
            <a:picLocks noGrp="1" noChangeAspect="1" noChangeArrowheads="1"/>
          </p:cNvPicPr>
          <p:nvPr>
            <p:ph sz="half" idx="1"/>
          </p:nvPr>
        </p:nvPicPr>
        <p:blipFill>
          <a:blip r:embed="rId3" cstate="print"/>
          <a:srcRect/>
          <a:stretch>
            <a:fillRect/>
          </a:stretch>
        </p:blipFill>
        <p:spPr bwMode="auto">
          <a:xfrm>
            <a:off x="457200" y="2735262"/>
            <a:ext cx="4038600" cy="3028950"/>
          </a:xfrm>
          <a:prstGeom prst="rect">
            <a:avLst/>
          </a:prstGeom>
          <a:noFill/>
        </p:spPr>
      </p:pic>
      <p:pic>
        <p:nvPicPr>
          <p:cNvPr id="10" name="9 - Θέση περιεχομένου" descr="DSC00924.JPG"/>
          <p:cNvPicPr>
            <a:picLocks noGrp="1" noChangeAspect="1"/>
          </p:cNvPicPr>
          <p:nvPr>
            <p:ph sz="half" idx="2"/>
          </p:nvPr>
        </p:nvPicPr>
        <p:blipFill>
          <a:blip r:embed="rId4" cstate="print"/>
          <a:stretch>
            <a:fillRect/>
          </a:stretch>
        </p:blipFill>
        <p:spPr>
          <a:xfrm>
            <a:off x="4644008" y="2708920"/>
            <a:ext cx="4038600" cy="3172966"/>
          </a:xfr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930226"/>
          </a:xfrm>
        </p:spPr>
        <p:txBody>
          <a:bodyPr>
            <a:normAutofit fontScale="90000"/>
          </a:bodyPr>
          <a:lstStyle/>
          <a:p>
            <a:pPr lvl="0"/>
            <a:r>
              <a:rPr lang="en-US" sz="4000" dirty="0">
                <a:solidFill>
                  <a:schemeClr val="tx1"/>
                </a:solidFill>
                <a:effectLst>
                  <a:outerShdw blurRad="38100" dist="38100" dir="2700000" algn="tl">
                    <a:srgbClr val="000000">
                      <a:alpha val="43137"/>
                    </a:srgbClr>
                  </a:outerShdw>
                </a:effectLst>
                <a:latin typeface="Arial Black" pitchFamily="34" charset="0"/>
                <a:cs typeface="Arial" panose="020B0604020202020204" pitchFamily="34" charset="0"/>
              </a:rPr>
              <a:t>Newly appointed teachers work 24 hours/week. Reduction to 21 hours. Stay at school 30h/week.</a:t>
            </a:r>
            <a:r>
              <a:rPr lang="el-GR"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l-GR" dirty="0"/>
          </a:p>
        </p:txBody>
      </p:sp>
      <p:pic>
        <p:nvPicPr>
          <p:cNvPr id="8" name="Content Placeholder 7" descr="20170529_113827.jpg"/>
          <p:cNvPicPr>
            <a:picLocks noGrp="1" noChangeAspect="1"/>
          </p:cNvPicPr>
          <p:nvPr>
            <p:ph idx="1"/>
          </p:nvPr>
        </p:nvPicPr>
        <p:blipFill>
          <a:blip r:embed="rId3" cstate="print"/>
          <a:stretch>
            <a:fillRect/>
          </a:stretch>
        </p:blipFill>
        <p:spPr>
          <a:xfrm rot="5400000">
            <a:off x="2034093" y="2937477"/>
            <a:ext cx="5018270" cy="2822777"/>
          </a:xfr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0" y="6"/>
          <a:ext cx="9143998" cy="7402466"/>
        </p:xfrm>
        <a:graphic>
          <a:graphicData uri="http://schemas.openxmlformats.org/drawingml/2006/table">
            <a:tbl>
              <a:tblPr firstRow="1" bandRow="1">
                <a:tableStyleId>{5C22544A-7EE6-4342-B048-85BDC9FD1C3A}</a:tableStyleId>
              </a:tblPr>
              <a:tblGrid>
                <a:gridCol w="3135266">
                  <a:extLst>
                    <a:ext uri="{9D8B030D-6E8A-4147-A177-3AD203B41FA5}">
                      <a16:colId xmlns:a16="http://schemas.microsoft.com/office/drawing/2014/main" xmlns="" val="20000"/>
                    </a:ext>
                  </a:extLst>
                </a:gridCol>
                <a:gridCol w="1269036">
                  <a:extLst>
                    <a:ext uri="{9D8B030D-6E8A-4147-A177-3AD203B41FA5}">
                      <a16:colId xmlns:a16="http://schemas.microsoft.com/office/drawing/2014/main" xmlns="" val="20001"/>
                    </a:ext>
                  </a:extLst>
                </a:gridCol>
                <a:gridCol w="895790">
                  <a:extLst>
                    <a:ext uri="{9D8B030D-6E8A-4147-A177-3AD203B41FA5}">
                      <a16:colId xmlns:a16="http://schemas.microsoft.com/office/drawing/2014/main" xmlns="" val="20002"/>
                    </a:ext>
                  </a:extLst>
                </a:gridCol>
                <a:gridCol w="970439">
                  <a:extLst>
                    <a:ext uri="{9D8B030D-6E8A-4147-A177-3AD203B41FA5}">
                      <a16:colId xmlns:a16="http://schemas.microsoft.com/office/drawing/2014/main" xmlns="" val="20003"/>
                    </a:ext>
                  </a:extLst>
                </a:gridCol>
                <a:gridCol w="970439">
                  <a:extLst>
                    <a:ext uri="{9D8B030D-6E8A-4147-A177-3AD203B41FA5}">
                      <a16:colId xmlns:a16="http://schemas.microsoft.com/office/drawing/2014/main" xmlns="" val="20004"/>
                    </a:ext>
                  </a:extLst>
                </a:gridCol>
                <a:gridCol w="970439">
                  <a:extLst>
                    <a:ext uri="{9D8B030D-6E8A-4147-A177-3AD203B41FA5}">
                      <a16:colId xmlns:a16="http://schemas.microsoft.com/office/drawing/2014/main" xmlns="" val="20005"/>
                    </a:ext>
                  </a:extLst>
                </a:gridCol>
                <a:gridCol w="932589">
                  <a:extLst>
                    <a:ext uri="{9D8B030D-6E8A-4147-A177-3AD203B41FA5}">
                      <a16:colId xmlns:a16="http://schemas.microsoft.com/office/drawing/2014/main" xmlns="" val="20006"/>
                    </a:ext>
                  </a:extLst>
                </a:gridCol>
              </a:tblGrid>
              <a:tr h="469611">
                <a:tc gridSpan="7">
                  <a:txBody>
                    <a:bodyPr/>
                    <a:lstStyle/>
                    <a:p>
                      <a:pPr algn="ctr"/>
                      <a:r>
                        <a:rPr lang="en-US" sz="2400" dirty="0">
                          <a:latin typeface="Arial Black" pitchFamily="34" charset="0"/>
                        </a:rPr>
                        <a:t>Weekly  schedule</a:t>
                      </a:r>
                      <a:endParaRPr lang="el-GR" sz="2400" dirty="0">
                        <a:latin typeface="Arial Black" pitchFamily="34" charset="0"/>
                      </a:endParaRP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000"/>
                  </a:ext>
                </a:extLst>
              </a:tr>
              <a:tr h="375688">
                <a:tc>
                  <a:txBody>
                    <a:bodyPr/>
                    <a:lstStyle/>
                    <a:p>
                      <a:pPr algn="ctr"/>
                      <a:r>
                        <a:rPr lang="en-US" dirty="0">
                          <a:latin typeface="Arial Black" pitchFamily="34" charset="0"/>
                        </a:rPr>
                        <a:t>subjects</a:t>
                      </a:r>
                      <a:endParaRPr lang="el-GR" dirty="0">
                        <a:latin typeface="Arial Black" pitchFamily="34" charset="0"/>
                      </a:endParaRPr>
                    </a:p>
                  </a:txBody>
                  <a:tcPr>
                    <a:solidFill>
                      <a:schemeClr val="tx2">
                        <a:lumMod val="60000"/>
                        <a:lumOff val="40000"/>
                      </a:schemeClr>
                    </a:solidFill>
                  </a:tcPr>
                </a:tc>
                <a:tc>
                  <a:txBody>
                    <a:bodyPr/>
                    <a:lstStyle/>
                    <a:p>
                      <a:pPr algn="ctr"/>
                      <a:r>
                        <a:rPr lang="en-US" dirty="0">
                          <a:latin typeface="Arial Black" pitchFamily="34" charset="0"/>
                        </a:rPr>
                        <a:t>1</a:t>
                      </a:r>
                      <a:r>
                        <a:rPr lang="en-US" baseline="30000" dirty="0">
                          <a:latin typeface="Arial Black" pitchFamily="34" charset="0"/>
                        </a:rPr>
                        <a:t>st</a:t>
                      </a:r>
                      <a:r>
                        <a:rPr lang="en-US" dirty="0">
                          <a:latin typeface="Arial Black" pitchFamily="34" charset="0"/>
                        </a:rPr>
                        <a:t> grade</a:t>
                      </a:r>
                      <a:endParaRPr lang="el-GR" dirty="0">
                        <a:latin typeface="Arial Black" pitchFamily="34" charset="0"/>
                      </a:endParaRPr>
                    </a:p>
                  </a:txBody>
                  <a:tcPr>
                    <a:solidFill>
                      <a:schemeClr val="tx2">
                        <a:lumMod val="60000"/>
                        <a:lumOff val="40000"/>
                      </a:schemeClr>
                    </a:solidFill>
                  </a:tcPr>
                </a:tc>
                <a:tc>
                  <a:txBody>
                    <a:bodyPr/>
                    <a:lstStyle/>
                    <a:p>
                      <a:pPr algn="ctr"/>
                      <a:r>
                        <a:rPr lang="en-US" dirty="0">
                          <a:latin typeface="Arial Black" pitchFamily="34" charset="0"/>
                        </a:rPr>
                        <a:t>2nd</a:t>
                      </a:r>
                      <a:endParaRPr lang="el-GR" dirty="0">
                        <a:latin typeface="Arial Black" pitchFamily="34" charset="0"/>
                      </a:endParaRPr>
                    </a:p>
                  </a:txBody>
                  <a:tcPr>
                    <a:solidFill>
                      <a:schemeClr val="tx2">
                        <a:lumMod val="60000"/>
                        <a:lumOff val="40000"/>
                      </a:schemeClr>
                    </a:solidFill>
                  </a:tcPr>
                </a:tc>
                <a:tc>
                  <a:txBody>
                    <a:bodyPr/>
                    <a:lstStyle/>
                    <a:p>
                      <a:pPr algn="ctr"/>
                      <a:r>
                        <a:rPr lang="en-US" dirty="0">
                          <a:latin typeface="Arial Black" pitchFamily="34" charset="0"/>
                        </a:rPr>
                        <a:t>3rd</a:t>
                      </a:r>
                      <a:endParaRPr lang="el-GR" dirty="0">
                        <a:latin typeface="Arial Black" pitchFamily="34" charset="0"/>
                      </a:endParaRPr>
                    </a:p>
                  </a:txBody>
                  <a:tcPr>
                    <a:solidFill>
                      <a:schemeClr val="tx2">
                        <a:lumMod val="60000"/>
                        <a:lumOff val="40000"/>
                      </a:schemeClr>
                    </a:solidFill>
                  </a:tcPr>
                </a:tc>
                <a:tc>
                  <a:txBody>
                    <a:bodyPr/>
                    <a:lstStyle/>
                    <a:p>
                      <a:pPr algn="ctr"/>
                      <a:r>
                        <a:rPr lang="en-US" dirty="0">
                          <a:latin typeface="Arial Black" pitchFamily="34" charset="0"/>
                        </a:rPr>
                        <a:t>4th</a:t>
                      </a:r>
                      <a:endParaRPr lang="el-GR" dirty="0">
                        <a:latin typeface="Arial Black" pitchFamily="34" charset="0"/>
                      </a:endParaRPr>
                    </a:p>
                  </a:txBody>
                  <a:tcPr>
                    <a:solidFill>
                      <a:schemeClr val="tx2">
                        <a:lumMod val="60000"/>
                        <a:lumOff val="40000"/>
                      </a:schemeClr>
                    </a:solidFill>
                  </a:tcPr>
                </a:tc>
                <a:tc>
                  <a:txBody>
                    <a:bodyPr/>
                    <a:lstStyle/>
                    <a:p>
                      <a:pPr algn="ctr"/>
                      <a:r>
                        <a:rPr lang="en-US" dirty="0">
                          <a:latin typeface="Arial Black" pitchFamily="34" charset="0"/>
                        </a:rPr>
                        <a:t>5th</a:t>
                      </a:r>
                      <a:endParaRPr lang="el-GR" dirty="0">
                        <a:latin typeface="Arial Black" pitchFamily="34" charset="0"/>
                      </a:endParaRPr>
                    </a:p>
                  </a:txBody>
                  <a:tcPr>
                    <a:solidFill>
                      <a:schemeClr val="tx2">
                        <a:lumMod val="60000"/>
                        <a:lumOff val="40000"/>
                      </a:schemeClr>
                    </a:solidFill>
                  </a:tcPr>
                </a:tc>
                <a:tc>
                  <a:txBody>
                    <a:bodyPr/>
                    <a:lstStyle/>
                    <a:p>
                      <a:pPr algn="ctr"/>
                      <a:r>
                        <a:rPr lang="en-US" dirty="0">
                          <a:latin typeface="Arial Black" pitchFamily="34" charset="0"/>
                        </a:rPr>
                        <a:t>6</a:t>
                      </a:r>
                      <a:endParaRPr lang="el-GR" dirty="0">
                        <a:latin typeface="Arial Black" pitchFamily="34" charset="0"/>
                      </a:endParaRPr>
                    </a:p>
                  </a:txBody>
                  <a:tcPr>
                    <a:solidFill>
                      <a:schemeClr val="tx2">
                        <a:lumMod val="60000"/>
                        <a:lumOff val="40000"/>
                      </a:schemeClr>
                    </a:solidFill>
                  </a:tcPr>
                </a:tc>
                <a:extLst>
                  <a:ext uri="{0D108BD9-81ED-4DB2-BD59-A6C34878D82A}">
                    <a16:rowId xmlns:a16="http://schemas.microsoft.com/office/drawing/2014/main" xmlns="" val="10001"/>
                  </a:ext>
                </a:extLst>
              </a:tr>
              <a:tr h="375688">
                <a:tc>
                  <a:txBody>
                    <a:bodyPr/>
                    <a:lstStyle/>
                    <a:p>
                      <a:r>
                        <a:rPr lang="en-US" dirty="0">
                          <a:latin typeface="Arial Black" pitchFamily="34" charset="0"/>
                        </a:rPr>
                        <a:t>Language</a:t>
                      </a:r>
                      <a:endParaRPr lang="el-GR" dirty="0">
                        <a:latin typeface="Arial Black" pitchFamily="34" charset="0"/>
                      </a:endParaRPr>
                    </a:p>
                  </a:txBody>
                  <a:tcPr/>
                </a:tc>
                <a:tc>
                  <a:txBody>
                    <a:bodyPr/>
                    <a:lstStyle/>
                    <a:p>
                      <a:pPr algn="ctr"/>
                      <a:r>
                        <a:rPr lang="en-US" dirty="0">
                          <a:latin typeface="Arial Black" pitchFamily="34" charset="0"/>
                        </a:rPr>
                        <a:t>9</a:t>
                      </a:r>
                      <a:endParaRPr lang="el-GR" dirty="0">
                        <a:latin typeface="Arial Black" pitchFamily="34" charset="0"/>
                      </a:endParaRPr>
                    </a:p>
                  </a:txBody>
                  <a:tcPr/>
                </a:tc>
                <a:tc>
                  <a:txBody>
                    <a:bodyPr/>
                    <a:lstStyle/>
                    <a:p>
                      <a:pPr algn="ctr"/>
                      <a:r>
                        <a:rPr lang="en-US" dirty="0">
                          <a:latin typeface="Arial Black" pitchFamily="34" charset="0"/>
                        </a:rPr>
                        <a:t>9</a:t>
                      </a:r>
                      <a:endParaRPr lang="el-GR" dirty="0">
                        <a:latin typeface="Arial Black" pitchFamily="34" charset="0"/>
                      </a:endParaRPr>
                    </a:p>
                  </a:txBody>
                  <a:tcPr/>
                </a:tc>
                <a:tc>
                  <a:txBody>
                    <a:bodyPr/>
                    <a:lstStyle/>
                    <a:p>
                      <a:pPr algn="ctr"/>
                      <a:r>
                        <a:rPr lang="en-US" dirty="0">
                          <a:latin typeface="Arial Black" pitchFamily="34" charset="0"/>
                        </a:rPr>
                        <a:t>8</a:t>
                      </a:r>
                      <a:endParaRPr lang="el-GR" dirty="0">
                        <a:latin typeface="Arial Black" pitchFamily="34" charset="0"/>
                      </a:endParaRPr>
                    </a:p>
                  </a:txBody>
                  <a:tcPr/>
                </a:tc>
                <a:tc>
                  <a:txBody>
                    <a:bodyPr/>
                    <a:lstStyle/>
                    <a:p>
                      <a:pPr algn="ctr"/>
                      <a:r>
                        <a:rPr lang="en-US" dirty="0">
                          <a:latin typeface="Arial Black" pitchFamily="34" charset="0"/>
                        </a:rPr>
                        <a:t>8</a:t>
                      </a:r>
                      <a:endParaRPr lang="el-GR" dirty="0">
                        <a:latin typeface="Arial Black" pitchFamily="34" charset="0"/>
                      </a:endParaRPr>
                    </a:p>
                  </a:txBody>
                  <a:tcPr/>
                </a:tc>
                <a:tc>
                  <a:txBody>
                    <a:bodyPr/>
                    <a:lstStyle/>
                    <a:p>
                      <a:pPr algn="ctr"/>
                      <a:r>
                        <a:rPr lang="en-US" dirty="0">
                          <a:latin typeface="Arial Black" pitchFamily="34" charset="0"/>
                        </a:rPr>
                        <a:t>7</a:t>
                      </a:r>
                      <a:endParaRPr lang="el-GR" dirty="0">
                        <a:latin typeface="Arial Black" pitchFamily="34" charset="0"/>
                      </a:endParaRPr>
                    </a:p>
                  </a:txBody>
                  <a:tcPr/>
                </a:tc>
                <a:tc>
                  <a:txBody>
                    <a:bodyPr/>
                    <a:lstStyle/>
                    <a:p>
                      <a:pPr algn="ctr"/>
                      <a:r>
                        <a:rPr lang="en-US" dirty="0">
                          <a:latin typeface="Arial Black" pitchFamily="34" charset="0"/>
                        </a:rPr>
                        <a:t>7</a:t>
                      </a:r>
                      <a:endParaRPr lang="el-GR" dirty="0">
                        <a:latin typeface="Arial Black" pitchFamily="34" charset="0"/>
                      </a:endParaRPr>
                    </a:p>
                  </a:txBody>
                  <a:tcPr/>
                </a:tc>
                <a:extLst>
                  <a:ext uri="{0D108BD9-81ED-4DB2-BD59-A6C34878D82A}">
                    <a16:rowId xmlns:a16="http://schemas.microsoft.com/office/drawing/2014/main" xmlns="" val="10002"/>
                  </a:ext>
                </a:extLst>
              </a:tr>
              <a:tr h="375688">
                <a:tc>
                  <a:txBody>
                    <a:bodyPr/>
                    <a:lstStyle/>
                    <a:p>
                      <a:r>
                        <a:rPr lang="en-US" dirty="0">
                          <a:latin typeface="Arial Black" pitchFamily="34" charset="0"/>
                        </a:rPr>
                        <a:t>Mathematics</a:t>
                      </a:r>
                      <a:endParaRPr lang="el-GR" dirty="0">
                        <a:latin typeface="Arial Black" pitchFamily="34" charset="0"/>
                      </a:endParaRPr>
                    </a:p>
                  </a:txBody>
                  <a:tcPr/>
                </a:tc>
                <a:tc>
                  <a:txBody>
                    <a:bodyPr/>
                    <a:lstStyle/>
                    <a:p>
                      <a:pPr algn="ctr"/>
                      <a:r>
                        <a:rPr lang="en-US" dirty="0">
                          <a:latin typeface="Arial Black" pitchFamily="34" charset="0"/>
                        </a:rPr>
                        <a:t>5</a:t>
                      </a:r>
                      <a:endParaRPr lang="el-GR" dirty="0">
                        <a:latin typeface="Arial Black" pitchFamily="34" charset="0"/>
                      </a:endParaRPr>
                    </a:p>
                  </a:txBody>
                  <a:tcPr/>
                </a:tc>
                <a:tc>
                  <a:txBody>
                    <a:bodyPr/>
                    <a:lstStyle/>
                    <a:p>
                      <a:pPr algn="ctr"/>
                      <a:r>
                        <a:rPr lang="en-US" dirty="0">
                          <a:latin typeface="Arial Black" pitchFamily="34" charset="0"/>
                        </a:rPr>
                        <a:t>5</a:t>
                      </a:r>
                      <a:endParaRPr lang="el-GR" dirty="0">
                        <a:latin typeface="Arial Black" pitchFamily="34" charset="0"/>
                      </a:endParaRPr>
                    </a:p>
                  </a:txBody>
                  <a:tcPr/>
                </a:tc>
                <a:tc>
                  <a:txBody>
                    <a:bodyPr/>
                    <a:lstStyle/>
                    <a:p>
                      <a:pPr algn="ctr"/>
                      <a:r>
                        <a:rPr lang="en-US" dirty="0">
                          <a:latin typeface="Arial Black" pitchFamily="34" charset="0"/>
                        </a:rPr>
                        <a:t>4</a:t>
                      </a:r>
                      <a:endParaRPr lang="el-GR" dirty="0">
                        <a:latin typeface="Arial Black" pitchFamily="34" charset="0"/>
                      </a:endParaRPr>
                    </a:p>
                  </a:txBody>
                  <a:tcPr/>
                </a:tc>
                <a:tc>
                  <a:txBody>
                    <a:bodyPr/>
                    <a:lstStyle/>
                    <a:p>
                      <a:pPr algn="ctr"/>
                      <a:r>
                        <a:rPr lang="en-US" dirty="0">
                          <a:latin typeface="Arial Black" pitchFamily="34" charset="0"/>
                        </a:rPr>
                        <a:t>4</a:t>
                      </a:r>
                      <a:endParaRPr lang="el-GR" dirty="0">
                        <a:latin typeface="Arial Black" pitchFamily="34" charset="0"/>
                      </a:endParaRPr>
                    </a:p>
                  </a:txBody>
                  <a:tcPr/>
                </a:tc>
                <a:tc>
                  <a:txBody>
                    <a:bodyPr/>
                    <a:lstStyle/>
                    <a:p>
                      <a:pPr algn="ctr"/>
                      <a:r>
                        <a:rPr lang="en-US" dirty="0">
                          <a:latin typeface="Arial Black" pitchFamily="34" charset="0"/>
                        </a:rPr>
                        <a:t>4</a:t>
                      </a:r>
                      <a:endParaRPr lang="el-GR" dirty="0">
                        <a:latin typeface="Arial Black" pitchFamily="34" charset="0"/>
                      </a:endParaRPr>
                    </a:p>
                  </a:txBody>
                  <a:tcPr/>
                </a:tc>
                <a:tc>
                  <a:txBody>
                    <a:bodyPr/>
                    <a:lstStyle/>
                    <a:p>
                      <a:pPr algn="ctr"/>
                      <a:r>
                        <a:rPr lang="en-US" dirty="0">
                          <a:latin typeface="Arial Black" pitchFamily="34" charset="0"/>
                        </a:rPr>
                        <a:t>4</a:t>
                      </a:r>
                      <a:endParaRPr lang="el-GR" dirty="0">
                        <a:latin typeface="Arial Black" pitchFamily="34" charset="0"/>
                      </a:endParaRPr>
                    </a:p>
                  </a:txBody>
                  <a:tcPr/>
                </a:tc>
                <a:extLst>
                  <a:ext uri="{0D108BD9-81ED-4DB2-BD59-A6C34878D82A}">
                    <a16:rowId xmlns:a16="http://schemas.microsoft.com/office/drawing/2014/main" xmlns="" val="10003"/>
                  </a:ext>
                </a:extLst>
              </a:tr>
              <a:tr h="375688">
                <a:tc>
                  <a:txBody>
                    <a:bodyPr/>
                    <a:lstStyle/>
                    <a:p>
                      <a:r>
                        <a:rPr lang="en-US" dirty="0">
                          <a:latin typeface="Arial Black" pitchFamily="34" charset="0"/>
                        </a:rPr>
                        <a:t>History</a:t>
                      </a: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r>
                        <a:rPr lang="en-US" dirty="0">
                          <a:latin typeface="Arial Black" pitchFamily="34" charset="0"/>
                        </a:rPr>
                        <a:t>2</a:t>
                      </a:r>
                      <a:endParaRPr lang="el-GR" dirty="0">
                        <a:latin typeface="Arial Black" pitchFamily="34" charset="0"/>
                      </a:endParaRPr>
                    </a:p>
                  </a:txBody>
                  <a:tcPr/>
                </a:tc>
                <a:tc>
                  <a:txBody>
                    <a:bodyPr/>
                    <a:lstStyle/>
                    <a:p>
                      <a:pPr algn="ctr"/>
                      <a:r>
                        <a:rPr lang="en-US" dirty="0">
                          <a:latin typeface="Arial Black" pitchFamily="34" charset="0"/>
                        </a:rPr>
                        <a:t>2</a:t>
                      </a:r>
                      <a:endParaRPr lang="el-GR" dirty="0">
                        <a:latin typeface="Arial Black" pitchFamily="34" charset="0"/>
                      </a:endParaRPr>
                    </a:p>
                  </a:txBody>
                  <a:tcPr/>
                </a:tc>
                <a:tc>
                  <a:txBody>
                    <a:bodyPr/>
                    <a:lstStyle/>
                    <a:p>
                      <a:pPr algn="ctr"/>
                      <a:r>
                        <a:rPr lang="en-US" dirty="0">
                          <a:latin typeface="Arial Black" pitchFamily="34" charset="0"/>
                        </a:rPr>
                        <a:t>2</a:t>
                      </a:r>
                      <a:endParaRPr lang="el-GR" dirty="0">
                        <a:latin typeface="Arial Black" pitchFamily="34" charset="0"/>
                      </a:endParaRPr>
                    </a:p>
                  </a:txBody>
                  <a:tcPr/>
                </a:tc>
                <a:tc>
                  <a:txBody>
                    <a:bodyPr/>
                    <a:lstStyle/>
                    <a:p>
                      <a:pPr algn="ctr"/>
                      <a:r>
                        <a:rPr lang="en-US" dirty="0">
                          <a:latin typeface="Arial Black" pitchFamily="34" charset="0"/>
                        </a:rPr>
                        <a:t>2</a:t>
                      </a:r>
                      <a:endParaRPr lang="el-GR" dirty="0">
                        <a:latin typeface="Arial Black" pitchFamily="34" charset="0"/>
                      </a:endParaRPr>
                    </a:p>
                  </a:txBody>
                  <a:tcPr/>
                </a:tc>
                <a:extLst>
                  <a:ext uri="{0D108BD9-81ED-4DB2-BD59-A6C34878D82A}">
                    <a16:rowId xmlns:a16="http://schemas.microsoft.com/office/drawing/2014/main" xmlns="" val="10004"/>
                  </a:ext>
                </a:extLst>
              </a:tr>
              <a:tr h="375688">
                <a:tc>
                  <a:txBody>
                    <a:bodyPr/>
                    <a:lstStyle/>
                    <a:p>
                      <a:r>
                        <a:rPr lang="en-US" dirty="0">
                          <a:latin typeface="Arial Black" pitchFamily="34" charset="0"/>
                        </a:rPr>
                        <a:t>Science</a:t>
                      </a: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r>
                        <a:rPr lang="en-US" dirty="0">
                          <a:latin typeface="Arial Black" pitchFamily="34" charset="0"/>
                        </a:rPr>
                        <a:t>3</a:t>
                      </a:r>
                      <a:endParaRPr lang="el-GR" dirty="0">
                        <a:latin typeface="Arial Black" pitchFamily="34" charset="0"/>
                      </a:endParaRPr>
                    </a:p>
                  </a:txBody>
                  <a:tcPr/>
                </a:tc>
                <a:tc>
                  <a:txBody>
                    <a:bodyPr/>
                    <a:lstStyle/>
                    <a:p>
                      <a:pPr algn="ctr"/>
                      <a:r>
                        <a:rPr lang="en-US" dirty="0">
                          <a:latin typeface="Arial Black" pitchFamily="34" charset="0"/>
                        </a:rPr>
                        <a:t>3</a:t>
                      </a:r>
                      <a:endParaRPr lang="el-GR" dirty="0">
                        <a:latin typeface="Arial Black" pitchFamily="34" charset="0"/>
                      </a:endParaRPr>
                    </a:p>
                  </a:txBody>
                  <a:tcPr/>
                </a:tc>
                <a:extLst>
                  <a:ext uri="{0D108BD9-81ED-4DB2-BD59-A6C34878D82A}">
                    <a16:rowId xmlns:a16="http://schemas.microsoft.com/office/drawing/2014/main" xmlns="" val="10005"/>
                  </a:ext>
                </a:extLst>
              </a:tr>
              <a:tr h="375688">
                <a:tc>
                  <a:txBody>
                    <a:bodyPr/>
                    <a:lstStyle/>
                    <a:p>
                      <a:r>
                        <a:rPr lang="en-US" dirty="0">
                          <a:latin typeface="Arial Black" pitchFamily="34" charset="0"/>
                        </a:rPr>
                        <a:t>Religious education</a:t>
                      </a: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r>
                        <a:rPr lang="en-US" dirty="0">
                          <a:latin typeface="Arial Black" pitchFamily="34" charset="0"/>
                        </a:rPr>
                        <a:t>2</a:t>
                      </a:r>
                      <a:endParaRPr lang="el-GR" dirty="0">
                        <a:latin typeface="Arial Black" pitchFamily="34" charset="0"/>
                      </a:endParaRPr>
                    </a:p>
                  </a:txBody>
                  <a:tcPr/>
                </a:tc>
                <a:tc>
                  <a:txBody>
                    <a:bodyPr/>
                    <a:lstStyle/>
                    <a:p>
                      <a:pPr algn="ctr"/>
                      <a:r>
                        <a:rPr lang="en-US" dirty="0">
                          <a:latin typeface="Arial Black" pitchFamily="34" charset="0"/>
                        </a:rPr>
                        <a:t>2</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extLst>
                  <a:ext uri="{0D108BD9-81ED-4DB2-BD59-A6C34878D82A}">
                    <a16:rowId xmlns:a16="http://schemas.microsoft.com/office/drawing/2014/main" xmlns="" val="10006"/>
                  </a:ext>
                </a:extLst>
              </a:tr>
              <a:tr h="375688">
                <a:tc>
                  <a:txBody>
                    <a:bodyPr/>
                    <a:lstStyle/>
                    <a:p>
                      <a:r>
                        <a:rPr lang="en-US" dirty="0">
                          <a:latin typeface="Arial Black" pitchFamily="34" charset="0"/>
                        </a:rPr>
                        <a:t>Environmental studies</a:t>
                      </a:r>
                      <a:endParaRPr lang="el-GR" dirty="0">
                        <a:latin typeface="Arial Black" pitchFamily="34" charset="0"/>
                      </a:endParaRPr>
                    </a:p>
                  </a:txBody>
                  <a:tcPr/>
                </a:tc>
                <a:tc>
                  <a:txBody>
                    <a:bodyPr/>
                    <a:lstStyle/>
                    <a:p>
                      <a:pPr algn="ctr"/>
                      <a:r>
                        <a:rPr lang="en-US" dirty="0">
                          <a:latin typeface="Arial Black" pitchFamily="34" charset="0"/>
                        </a:rPr>
                        <a:t>4</a:t>
                      </a:r>
                      <a:endParaRPr lang="el-GR" dirty="0">
                        <a:latin typeface="Arial Black" pitchFamily="34" charset="0"/>
                      </a:endParaRPr>
                    </a:p>
                  </a:txBody>
                  <a:tcPr/>
                </a:tc>
                <a:tc>
                  <a:txBody>
                    <a:bodyPr/>
                    <a:lstStyle/>
                    <a:p>
                      <a:pPr algn="ctr"/>
                      <a:r>
                        <a:rPr lang="en-US" dirty="0">
                          <a:latin typeface="Arial Black" pitchFamily="34" charset="0"/>
                        </a:rPr>
                        <a:t>4</a:t>
                      </a:r>
                      <a:endParaRPr lang="el-GR" dirty="0">
                        <a:latin typeface="Arial Black" pitchFamily="34" charset="0"/>
                      </a:endParaRPr>
                    </a:p>
                  </a:txBody>
                  <a:tcPr/>
                </a:tc>
                <a:tc>
                  <a:txBody>
                    <a:bodyPr/>
                    <a:lstStyle/>
                    <a:p>
                      <a:pPr algn="ctr"/>
                      <a:r>
                        <a:rPr lang="en-US" dirty="0">
                          <a:latin typeface="Arial Black" pitchFamily="34" charset="0"/>
                        </a:rPr>
                        <a:t>2</a:t>
                      </a:r>
                      <a:endParaRPr lang="el-GR" dirty="0">
                        <a:latin typeface="Arial Black" pitchFamily="34" charset="0"/>
                      </a:endParaRPr>
                    </a:p>
                  </a:txBody>
                  <a:tcPr/>
                </a:tc>
                <a:tc>
                  <a:txBody>
                    <a:bodyPr/>
                    <a:lstStyle/>
                    <a:p>
                      <a:pPr algn="ctr"/>
                      <a:r>
                        <a:rPr lang="en-US" dirty="0">
                          <a:latin typeface="Arial Black" pitchFamily="34" charset="0"/>
                        </a:rPr>
                        <a:t>2</a:t>
                      </a: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extLst>
                  <a:ext uri="{0D108BD9-81ED-4DB2-BD59-A6C34878D82A}">
                    <a16:rowId xmlns:a16="http://schemas.microsoft.com/office/drawing/2014/main" xmlns="" val="10007"/>
                  </a:ext>
                </a:extLst>
              </a:tr>
              <a:tr h="375688">
                <a:tc>
                  <a:txBody>
                    <a:bodyPr/>
                    <a:lstStyle/>
                    <a:p>
                      <a:r>
                        <a:rPr lang="en-US" dirty="0">
                          <a:latin typeface="Arial Black" pitchFamily="34" charset="0"/>
                        </a:rPr>
                        <a:t>Physical education</a:t>
                      </a:r>
                      <a:endParaRPr lang="el-GR" dirty="0">
                        <a:latin typeface="Arial Black" pitchFamily="34" charset="0"/>
                      </a:endParaRPr>
                    </a:p>
                  </a:txBody>
                  <a:tcPr/>
                </a:tc>
                <a:tc>
                  <a:txBody>
                    <a:bodyPr/>
                    <a:lstStyle/>
                    <a:p>
                      <a:pPr algn="ctr"/>
                      <a:r>
                        <a:rPr lang="en-US" dirty="0">
                          <a:latin typeface="Arial Black" pitchFamily="34" charset="0"/>
                        </a:rPr>
                        <a:t>3</a:t>
                      </a:r>
                      <a:endParaRPr lang="el-GR" dirty="0">
                        <a:latin typeface="Arial Black" pitchFamily="34" charset="0"/>
                      </a:endParaRPr>
                    </a:p>
                  </a:txBody>
                  <a:tcPr/>
                </a:tc>
                <a:tc>
                  <a:txBody>
                    <a:bodyPr/>
                    <a:lstStyle/>
                    <a:p>
                      <a:pPr algn="ctr"/>
                      <a:r>
                        <a:rPr lang="en-US" dirty="0">
                          <a:latin typeface="Arial Black" pitchFamily="34" charset="0"/>
                        </a:rPr>
                        <a:t>3</a:t>
                      </a:r>
                      <a:endParaRPr lang="el-GR" dirty="0">
                        <a:latin typeface="Arial Black" pitchFamily="34" charset="0"/>
                      </a:endParaRPr>
                    </a:p>
                  </a:txBody>
                  <a:tcPr/>
                </a:tc>
                <a:tc>
                  <a:txBody>
                    <a:bodyPr/>
                    <a:lstStyle/>
                    <a:p>
                      <a:pPr algn="ctr"/>
                      <a:r>
                        <a:rPr lang="en-US" dirty="0">
                          <a:latin typeface="Arial Black" pitchFamily="34" charset="0"/>
                        </a:rPr>
                        <a:t>3</a:t>
                      </a:r>
                      <a:endParaRPr lang="el-GR" dirty="0">
                        <a:latin typeface="Arial Black" pitchFamily="34" charset="0"/>
                      </a:endParaRPr>
                    </a:p>
                  </a:txBody>
                  <a:tcPr/>
                </a:tc>
                <a:tc>
                  <a:txBody>
                    <a:bodyPr/>
                    <a:lstStyle/>
                    <a:p>
                      <a:pPr algn="ctr"/>
                      <a:r>
                        <a:rPr lang="en-US" dirty="0">
                          <a:latin typeface="Arial Black" pitchFamily="34" charset="0"/>
                        </a:rPr>
                        <a:t>3</a:t>
                      </a:r>
                      <a:endParaRPr lang="el-GR" dirty="0">
                        <a:latin typeface="Arial Black" pitchFamily="34" charset="0"/>
                      </a:endParaRPr>
                    </a:p>
                  </a:txBody>
                  <a:tcPr/>
                </a:tc>
                <a:tc>
                  <a:txBody>
                    <a:bodyPr/>
                    <a:lstStyle/>
                    <a:p>
                      <a:pPr algn="ctr"/>
                      <a:r>
                        <a:rPr lang="en-US" dirty="0">
                          <a:latin typeface="Arial Black" pitchFamily="34" charset="0"/>
                        </a:rPr>
                        <a:t>2</a:t>
                      </a:r>
                      <a:endParaRPr lang="el-GR" dirty="0">
                        <a:latin typeface="Arial Black" pitchFamily="34" charset="0"/>
                      </a:endParaRPr>
                    </a:p>
                  </a:txBody>
                  <a:tcPr/>
                </a:tc>
                <a:tc>
                  <a:txBody>
                    <a:bodyPr/>
                    <a:lstStyle/>
                    <a:p>
                      <a:pPr algn="ctr"/>
                      <a:r>
                        <a:rPr lang="en-US" dirty="0">
                          <a:latin typeface="Arial Black" pitchFamily="34" charset="0"/>
                        </a:rPr>
                        <a:t>2</a:t>
                      </a:r>
                      <a:endParaRPr lang="el-GR" dirty="0">
                        <a:latin typeface="Arial Black" pitchFamily="34" charset="0"/>
                      </a:endParaRPr>
                    </a:p>
                  </a:txBody>
                  <a:tcPr/>
                </a:tc>
                <a:extLst>
                  <a:ext uri="{0D108BD9-81ED-4DB2-BD59-A6C34878D82A}">
                    <a16:rowId xmlns:a16="http://schemas.microsoft.com/office/drawing/2014/main" xmlns="" val="10008"/>
                  </a:ext>
                </a:extLst>
              </a:tr>
              <a:tr h="375688">
                <a:tc>
                  <a:txBody>
                    <a:bodyPr/>
                    <a:lstStyle/>
                    <a:p>
                      <a:r>
                        <a:rPr lang="en-US" dirty="0">
                          <a:latin typeface="Arial Black" pitchFamily="34" charset="0"/>
                        </a:rPr>
                        <a:t>Art</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extLst>
                  <a:ext uri="{0D108BD9-81ED-4DB2-BD59-A6C34878D82A}">
                    <a16:rowId xmlns:a16="http://schemas.microsoft.com/office/drawing/2014/main" xmlns="" val="10009"/>
                  </a:ext>
                </a:extLst>
              </a:tr>
              <a:tr h="375688">
                <a:tc>
                  <a:txBody>
                    <a:bodyPr/>
                    <a:lstStyle/>
                    <a:p>
                      <a:r>
                        <a:rPr lang="en-US" dirty="0">
                          <a:latin typeface="Arial Black" pitchFamily="34" charset="0"/>
                        </a:rPr>
                        <a:t>Music</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extLst>
                  <a:ext uri="{0D108BD9-81ED-4DB2-BD59-A6C34878D82A}">
                    <a16:rowId xmlns:a16="http://schemas.microsoft.com/office/drawing/2014/main" xmlns="" val="10010"/>
                  </a:ext>
                </a:extLst>
              </a:tr>
              <a:tr h="375688">
                <a:tc>
                  <a:txBody>
                    <a:bodyPr/>
                    <a:lstStyle/>
                    <a:p>
                      <a:r>
                        <a:rPr lang="en-US" dirty="0">
                          <a:latin typeface="Arial Black" pitchFamily="34" charset="0"/>
                        </a:rPr>
                        <a:t>Theater</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extLst>
                  <a:ext uri="{0D108BD9-81ED-4DB2-BD59-A6C34878D82A}">
                    <a16:rowId xmlns:a16="http://schemas.microsoft.com/office/drawing/2014/main" xmlns="" val="10011"/>
                  </a:ext>
                </a:extLst>
              </a:tr>
              <a:tr h="375688">
                <a:tc>
                  <a:txBody>
                    <a:bodyPr/>
                    <a:lstStyle/>
                    <a:p>
                      <a:r>
                        <a:rPr lang="en-US" dirty="0">
                          <a:latin typeface="Arial Black" pitchFamily="34" charset="0"/>
                        </a:rPr>
                        <a:t>Geography</a:t>
                      </a: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r>
                        <a:rPr lang="en-US" dirty="0">
                          <a:latin typeface="Arial Black" pitchFamily="34" charset="0"/>
                        </a:rPr>
                        <a:t>2</a:t>
                      </a:r>
                      <a:endParaRPr lang="el-GR" dirty="0">
                        <a:latin typeface="Arial Black" pitchFamily="34" charset="0"/>
                      </a:endParaRPr>
                    </a:p>
                  </a:txBody>
                  <a:tcPr/>
                </a:tc>
                <a:tc>
                  <a:txBody>
                    <a:bodyPr/>
                    <a:lstStyle/>
                    <a:p>
                      <a:pPr algn="ctr"/>
                      <a:r>
                        <a:rPr lang="en-US" dirty="0">
                          <a:latin typeface="Arial Black" pitchFamily="34" charset="0"/>
                        </a:rPr>
                        <a:t>2</a:t>
                      </a:r>
                      <a:endParaRPr lang="el-GR" dirty="0">
                        <a:latin typeface="Arial Black" pitchFamily="34" charset="0"/>
                      </a:endParaRPr>
                    </a:p>
                  </a:txBody>
                  <a:tcPr/>
                </a:tc>
                <a:extLst>
                  <a:ext uri="{0D108BD9-81ED-4DB2-BD59-A6C34878D82A}">
                    <a16:rowId xmlns:a16="http://schemas.microsoft.com/office/drawing/2014/main" xmlns="" val="10012"/>
                  </a:ext>
                </a:extLst>
              </a:tr>
              <a:tr h="657455">
                <a:tc>
                  <a:txBody>
                    <a:bodyPr/>
                    <a:lstStyle/>
                    <a:p>
                      <a:r>
                        <a:rPr lang="en-US" dirty="0">
                          <a:latin typeface="Arial Black" pitchFamily="34" charset="0"/>
                        </a:rPr>
                        <a:t>Social</a:t>
                      </a:r>
                      <a:r>
                        <a:rPr lang="en-US" baseline="0" dirty="0">
                          <a:latin typeface="Arial Black" pitchFamily="34" charset="0"/>
                        </a:rPr>
                        <a:t> &amp; Political Education</a:t>
                      </a: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extLst>
                  <a:ext uri="{0D108BD9-81ED-4DB2-BD59-A6C34878D82A}">
                    <a16:rowId xmlns:a16="http://schemas.microsoft.com/office/drawing/2014/main" xmlns="" val="10013"/>
                  </a:ext>
                </a:extLst>
              </a:tr>
              <a:tr h="375688">
                <a:tc>
                  <a:txBody>
                    <a:bodyPr/>
                    <a:lstStyle/>
                    <a:p>
                      <a:r>
                        <a:rPr lang="en-US" dirty="0">
                          <a:latin typeface="Arial Black" pitchFamily="34" charset="0"/>
                        </a:rPr>
                        <a:t>ICTs</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extLst>
                  <a:ext uri="{0D108BD9-81ED-4DB2-BD59-A6C34878D82A}">
                    <a16:rowId xmlns:a16="http://schemas.microsoft.com/office/drawing/2014/main" xmlns="" val="10014"/>
                  </a:ext>
                </a:extLst>
              </a:tr>
              <a:tr h="375688">
                <a:tc>
                  <a:txBody>
                    <a:bodyPr/>
                    <a:lstStyle/>
                    <a:p>
                      <a:r>
                        <a:rPr lang="en-US" dirty="0">
                          <a:latin typeface="Arial Black" pitchFamily="34" charset="0"/>
                        </a:rPr>
                        <a:t>English</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1</a:t>
                      </a:r>
                      <a:endParaRPr lang="el-GR" dirty="0">
                        <a:latin typeface="Arial Black" pitchFamily="34" charset="0"/>
                      </a:endParaRPr>
                    </a:p>
                  </a:txBody>
                  <a:tcPr/>
                </a:tc>
                <a:tc>
                  <a:txBody>
                    <a:bodyPr/>
                    <a:lstStyle/>
                    <a:p>
                      <a:pPr algn="ctr"/>
                      <a:r>
                        <a:rPr lang="en-US" dirty="0">
                          <a:latin typeface="Arial Black" pitchFamily="34" charset="0"/>
                        </a:rPr>
                        <a:t>3</a:t>
                      </a:r>
                      <a:endParaRPr lang="el-GR" dirty="0">
                        <a:latin typeface="Arial Black" pitchFamily="34" charset="0"/>
                      </a:endParaRPr>
                    </a:p>
                  </a:txBody>
                  <a:tcPr/>
                </a:tc>
                <a:tc>
                  <a:txBody>
                    <a:bodyPr/>
                    <a:lstStyle/>
                    <a:p>
                      <a:pPr algn="ctr"/>
                      <a:r>
                        <a:rPr lang="en-US" dirty="0">
                          <a:latin typeface="Arial Black" pitchFamily="34" charset="0"/>
                        </a:rPr>
                        <a:t>3</a:t>
                      </a:r>
                      <a:endParaRPr lang="el-GR" dirty="0">
                        <a:latin typeface="Arial Black" pitchFamily="34" charset="0"/>
                      </a:endParaRPr>
                    </a:p>
                  </a:txBody>
                  <a:tcPr/>
                </a:tc>
                <a:tc>
                  <a:txBody>
                    <a:bodyPr/>
                    <a:lstStyle/>
                    <a:p>
                      <a:pPr algn="ctr"/>
                      <a:r>
                        <a:rPr lang="en-US" dirty="0">
                          <a:latin typeface="Arial Black" pitchFamily="34" charset="0"/>
                        </a:rPr>
                        <a:t>3</a:t>
                      </a:r>
                      <a:endParaRPr lang="el-GR" dirty="0">
                        <a:latin typeface="Arial Black" pitchFamily="34" charset="0"/>
                      </a:endParaRPr>
                    </a:p>
                  </a:txBody>
                  <a:tcPr/>
                </a:tc>
                <a:tc>
                  <a:txBody>
                    <a:bodyPr/>
                    <a:lstStyle/>
                    <a:p>
                      <a:pPr algn="ctr"/>
                      <a:r>
                        <a:rPr lang="en-US" dirty="0">
                          <a:latin typeface="Arial Black" pitchFamily="34" charset="0"/>
                        </a:rPr>
                        <a:t>3</a:t>
                      </a:r>
                      <a:endParaRPr lang="el-GR" dirty="0">
                        <a:latin typeface="Arial Black" pitchFamily="34" charset="0"/>
                      </a:endParaRPr>
                    </a:p>
                  </a:txBody>
                  <a:tcPr/>
                </a:tc>
                <a:extLst>
                  <a:ext uri="{0D108BD9-81ED-4DB2-BD59-A6C34878D82A}">
                    <a16:rowId xmlns:a16="http://schemas.microsoft.com/office/drawing/2014/main" xmlns="" val="10015"/>
                  </a:ext>
                </a:extLst>
              </a:tr>
              <a:tr h="375688">
                <a:tc>
                  <a:txBody>
                    <a:bodyPr/>
                    <a:lstStyle/>
                    <a:p>
                      <a:r>
                        <a:rPr lang="en-US" dirty="0">
                          <a:latin typeface="Arial Black" pitchFamily="34" charset="0"/>
                        </a:rPr>
                        <a:t>French or German</a:t>
                      </a: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r>
                        <a:rPr lang="en-US" dirty="0">
                          <a:latin typeface="Arial Black" pitchFamily="34" charset="0"/>
                        </a:rPr>
                        <a:t>2</a:t>
                      </a:r>
                      <a:endParaRPr lang="el-GR" dirty="0">
                        <a:latin typeface="Arial Black" pitchFamily="34" charset="0"/>
                      </a:endParaRPr>
                    </a:p>
                  </a:txBody>
                  <a:tcPr/>
                </a:tc>
                <a:tc>
                  <a:txBody>
                    <a:bodyPr/>
                    <a:lstStyle/>
                    <a:p>
                      <a:pPr algn="ctr"/>
                      <a:r>
                        <a:rPr lang="en-US" dirty="0">
                          <a:latin typeface="Arial Black" pitchFamily="34" charset="0"/>
                        </a:rPr>
                        <a:t>2</a:t>
                      </a:r>
                      <a:endParaRPr lang="el-GR" dirty="0">
                        <a:latin typeface="Arial Black" pitchFamily="34" charset="0"/>
                      </a:endParaRPr>
                    </a:p>
                  </a:txBody>
                  <a:tcPr/>
                </a:tc>
                <a:extLst>
                  <a:ext uri="{0D108BD9-81ED-4DB2-BD59-A6C34878D82A}">
                    <a16:rowId xmlns:a16="http://schemas.microsoft.com/office/drawing/2014/main" xmlns="" val="10016"/>
                  </a:ext>
                </a:extLst>
              </a:tr>
              <a:tr h="375688">
                <a:tc>
                  <a:txBody>
                    <a:bodyPr/>
                    <a:lstStyle/>
                    <a:p>
                      <a:r>
                        <a:rPr lang="en-US" dirty="0">
                          <a:latin typeface="Arial Black" pitchFamily="34" charset="0"/>
                        </a:rPr>
                        <a:t>Flexible zone/projects</a:t>
                      </a:r>
                      <a:endParaRPr lang="el-GR" dirty="0">
                        <a:latin typeface="Arial Black" pitchFamily="34" charset="0"/>
                      </a:endParaRPr>
                    </a:p>
                  </a:txBody>
                  <a:tcPr/>
                </a:tc>
                <a:tc>
                  <a:txBody>
                    <a:bodyPr/>
                    <a:lstStyle/>
                    <a:p>
                      <a:pPr algn="ctr"/>
                      <a:r>
                        <a:rPr lang="en-US" dirty="0">
                          <a:latin typeface="Arial Black" pitchFamily="34" charset="0"/>
                        </a:rPr>
                        <a:t>3</a:t>
                      </a:r>
                      <a:endParaRPr lang="el-GR" dirty="0">
                        <a:latin typeface="Arial Black" pitchFamily="34" charset="0"/>
                      </a:endParaRPr>
                    </a:p>
                  </a:txBody>
                  <a:tcPr/>
                </a:tc>
                <a:tc>
                  <a:txBody>
                    <a:bodyPr/>
                    <a:lstStyle/>
                    <a:p>
                      <a:pPr algn="ctr"/>
                      <a:r>
                        <a:rPr lang="en-US" dirty="0">
                          <a:latin typeface="Arial Black" pitchFamily="34" charset="0"/>
                        </a:rPr>
                        <a:t>3</a:t>
                      </a:r>
                      <a:endParaRPr lang="el-GR" dirty="0">
                        <a:latin typeface="Arial Black" pitchFamily="34" charset="0"/>
                      </a:endParaRPr>
                    </a:p>
                  </a:txBody>
                  <a:tcPr/>
                </a:tc>
                <a:tc>
                  <a:txBody>
                    <a:bodyPr/>
                    <a:lstStyle/>
                    <a:p>
                      <a:pPr algn="ctr"/>
                      <a:r>
                        <a:rPr lang="en-US" dirty="0">
                          <a:latin typeface="Arial Black" pitchFamily="34" charset="0"/>
                        </a:rPr>
                        <a:t>2</a:t>
                      </a:r>
                      <a:endParaRPr lang="el-GR" dirty="0">
                        <a:latin typeface="Arial Black" pitchFamily="34" charset="0"/>
                      </a:endParaRPr>
                    </a:p>
                  </a:txBody>
                  <a:tcPr/>
                </a:tc>
                <a:tc>
                  <a:txBody>
                    <a:bodyPr/>
                    <a:lstStyle/>
                    <a:p>
                      <a:pPr algn="ctr"/>
                      <a:r>
                        <a:rPr lang="en-US" dirty="0">
                          <a:latin typeface="Arial Black" pitchFamily="34" charset="0"/>
                        </a:rPr>
                        <a:t>2</a:t>
                      </a:r>
                      <a:endParaRPr lang="el-GR" dirty="0">
                        <a:latin typeface="Arial Black" pitchFamily="34" charset="0"/>
                      </a:endParaRPr>
                    </a:p>
                  </a:txBody>
                  <a:tcPr/>
                </a:tc>
                <a:tc>
                  <a:txBody>
                    <a:bodyPr/>
                    <a:lstStyle/>
                    <a:p>
                      <a:pPr algn="ctr"/>
                      <a:endParaRPr lang="el-GR" dirty="0">
                        <a:latin typeface="Arial Black" pitchFamily="34" charset="0"/>
                      </a:endParaRPr>
                    </a:p>
                  </a:txBody>
                  <a:tcPr/>
                </a:tc>
                <a:tc>
                  <a:txBody>
                    <a:bodyPr/>
                    <a:lstStyle/>
                    <a:p>
                      <a:pPr algn="ctr"/>
                      <a:endParaRPr lang="el-GR" dirty="0">
                        <a:latin typeface="Arial Black" pitchFamily="34" charset="0"/>
                      </a:endParaRPr>
                    </a:p>
                  </a:txBody>
                  <a:tcPr/>
                </a:tc>
                <a:extLst>
                  <a:ext uri="{0D108BD9-81ED-4DB2-BD59-A6C34878D82A}">
                    <a16:rowId xmlns:a16="http://schemas.microsoft.com/office/drawing/2014/main" xmlns="" val="10017"/>
                  </a:ext>
                </a:extLst>
              </a:tr>
            </a:tbl>
          </a:graphicData>
        </a:graphic>
      </p:graphicFrame>
    </p:spTree>
    <p:custDataLst>
      <p:tags r:id="rId1"/>
    </p:custData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218258"/>
          </a:xfrm>
        </p:spPr>
        <p:txBody>
          <a:bodyPr>
            <a:normAutofit fontScale="90000"/>
          </a:bodyPr>
          <a:lstStyle/>
          <a:p>
            <a:pPr lvl="0"/>
            <a:r>
              <a:rPr lang="en-U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 classrooms, 2 classes each (except 1st grade), 20 -22 students/class</a:t>
            </a:r>
            <a:r>
              <a:rPr lang="el-GR"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integration class, attended by 12 students</a:t>
            </a:r>
            <a:r>
              <a:rPr lang="el-GR"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reception classes, attended by newly arrived migrants</a:t>
            </a:r>
            <a:r>
              <a:rPr lang="el-GR"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l-GR" sz="2800" dirty="0">
              <a:solidFill>
                <a:schemeClr val="bg1"/>
              </a:solidFill>
              <a:latin typeface="Arial Black" pitchFamily="34" charset="0"/>
            </a:endParaRPr>
          </a:p>
        </p:txBody>
      </p:sp>
      <p:pic>
        <p:nvPicPr>
          <p:cNvPr id="4098" name="Picture 2" descr="C:\Documents and Settings\21dim\Επιφάνεια εργασίας\Φάκελος\IMG_20170526_102334-225x300.jpg"/>
          <p:cNvPicPr>
            <a:picLocks noGrp="1" noChangeAspect="1" noChangeArrowheads="1"/>
          </p:cNvPicPr>
          <p:nvPr>
            <p:ph sz="half" idx="1"/>
          </p:nvPr>
        </p:nvPicPr>
        <p:blipFill>
          <a:blip r:embed="rId3" cstate="print"/>
          <a:srcRect/>
          <a:stretch>
            <a:fillRect/>
          </a:stretch>
        </p:blipFill>
        <p:spPr bwMode="auto">
          <a:xfrm>
            <a:off x="928662" y="2786058"/>
            <a:ext cx="2476524" cy="3302032"/>
          </a:xfrm>
          <a:prstGeom prst="rect">
            <a:avLst/>
          </a:prstGeom>
          <a:noFill/>
        </p:spPr>
      </p:pic>
      <p:pic>
        <p:nvPicPr>
          <p:cNvPr id="6" name="Picture 2" descr="C:\Documents and Settings\21dim\Επιφάνεια εργασίας\Φάκελος\DSC06254-1-768x576.jpg"/>
          <p:cNvPicPr>
            <a:picLocks noChangeAspect="1" noChangeArrowheads="1"/>
          </p:cNvPicPr>
          <p:nvPr/>
        </p:nvPicPr>
        <p:blipFill>
          <a:blip r:embed="rId4" cstate="print"/>
          <a:srcRect/>
          <a:stretch>
            <a:fillRect/>
          </a:stretch>
        </p:blipFill>
        <p:spPr bwMode="auto">
          <a:xfrm>
            <a:off x="4286248" y="2714620"/>
            <a:ext cx="4167217" cy="3125412"/>
          </a:xfrm>
          <a:prstGeom prst="rect">
            <a:avLst/>
          </a:prstGeom>
          <a:noFill/>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363</TotalTime>
  <Words>576</Words>
  <Application>Microsoft Office PowerPoint</Application>
  <PresentationFormat>Předvádění na obrazovce (4:3)</PresentationFormat>
  <Paragraphs>167</Paragraphs>
  <Slides>28</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28</vt:i4>
      </vt:variant>
    </vt:vector>
  </HeadingPairs>
  <TitlesOfParts>
    <vt:vector size="37" baseType="lpstr">
      <vt:lpstr>Amperzand</vt:lpstr>
      <vt:lpstr>Arial</vt:lpstr>
      <vt:lpstr>Arial Black</vt:lpstr>
      <vt:lpstr>Lucida Sans Unicode</vt:lpstr>
      <vt:lpstr>Verdana</vt:lpstr>
      <vt:lpstr>Wingdings</vt:lpstr>
      <vt:lpstr>Wingdings 2</vt:lpstr>
      <vt:lpstr>Wingdings 3</vt:lpstr>
      <vt:lpstr>Concourse</vt:lpstr>
      <vt:lpstr>21st Primary School of Athens “Lela Karagianni”</vt:lpstr>
      <vt:lpstr>                   21st school of Athens Located  near the center of  Athens – the capital of Greece. Over-populated area where most of the residents are economic migrants and refugees. </vt:lpstr>
      <vt:lpstr>Two buildings, one new and one older (neoclassical building) Big public Primary School, dating back to 1934. </vt:lpstr>
      <vt:lpstr>  6 grades of primary education      (ages 6-12). 234 students .    Students’ registration  isn’t a parental choice. It depends on residence. </vt:lpstr>
      <vt:lpstr>  234 students from 21 countries 60 from Albania 22 from Romania 9 from Nigeria 27 from Syria (NAMs) </vt:lpstr>
      <vt:lpstr>  23 teachers (11 teachers for general subjects: greek language, maths, history, science, geography, religious studies) 9 teachers for special subject: (English, German, French, Music, Art, Computer Science, Physical Education) 1 teacher for the integration class (students with special education needs) 2 teachers for the reception class   </vt:lpstr>
      <vt:lpstr>Newly appointed teachers work 24 hours/week. Reduction to 21 hours. Stay at school 30h/week. </vt:lpstr>
      <vt:lpstr>Prezentace aplikace PowerPoint</vt:lpstr>
      <vt:lpstr>11 classrooms, 2 classes each (except 1st grade), 20 -22 students/class 1 integration class, attended by 12 students 2 reception classes, attended by newly arrived migrants </vt:lpstr>
      <vt:lpstr>Prezentace aplikace PowerPoint</vt:lpstr>
      <vt:lpstr>                The mission of 21st Primary School  A school as spiritual workshop that “creates” happy, sensitive, informed,  responsible and active citizens</vt:lpstr>
      <vt:lpstr>Aims of school are:</vt:lpstr>
      <vt:lpstr>Newly arrived refugees welcome to School .</vt:lpstr>
      <vt:lpstr>Digital tools and activities with computer are part of every teaching process. Each class has own interactive whiteboard and computer.In addition there is a computer lab for the subject «Computer Science”.</vt:lpstr>
      <vt:lpstr>Students as gardeners cultivate flowers,vegetables and herbes in the schoolyard. </vt:lpstr>
      <vt:lpstr>Students “adopt” the square of the neighborhood,take care of it, make it sustainable&amp;accessible to the citizens.</vt:lpstr>
      <vt:lpstr>Students record old buildings of cultural heritage in the neighborhood around the school where the resisting heroine “Lela Karagianni” lived.</vt:lpstr>
      <vt:lpstr>21st Primary School runs projects within curriculum about informal education like emotional, environmental, cultural, health education.</vt:lpstr>
      <vt:lpstr>Prezentace aplikace PowerPoint</vt:lpstr>
      <vt:lpstr>Cultural activities</vt:lpstr>
      <vt:lpstr>Students represent ancient local customs with drama, songs and music. </vt:lpstr>
      <vt:lpstr>Environmental activities</vt:lpstr>
      <vt:lpstr>Discovering the monuments of Athens. Project “adopt a monument”</vt:lpstr>
      <vt:lpstr>After school activities</vt:lpstr>
      <vt:lpstr>Crucial and important factor for all the objectives of School is the Distributed Leadership who facilitates,supports and fosters the collaboration, the democracy and the personal development of teachers for students’ achievement.</vt:lpstr>
      <vt:lpstr>Prezentace aplikace PowerPoint</vt:lpstr>
      <vt:lpstr>Prezentace aplikace PowerPoint</vt:lpstr>
      <vt:lpstr>You are always welcome in 21st Primary School of Athens.</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Primary School of Athens “Lela Karagianni”</dc:title>
  <dc:creator>Crista</dc:creator>
  <cp:lastModifiedBy>Jiří Měchura</cp:lastModifiedBy>
  <cp:revision>64</cp:revision>
  <dcterms:created xsi:type="dcterms:W3CDTF">2018-05-01T08:44:14Z</dcterms:created>
  <dcterms:modified xsi:type="dcterms:W3CDTF">2022-11-24T07:16:51Z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7AFC1256-FA93-476B-BF84-984A8E397DE9</vt:lpwstr>
  </property>
  <property fmtid="{D5CDD505-2E9C-101B-9397-08002B2CF9AE}" pid="3" name="ArticulatePath">
    <vt:lpwstr>Presentation4</vt:lpwstr>
  </property>
</Properties>
</file>