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340" r:id="rId2"/>
    <p:sldId id="347" r:id="rId3"/>
    <p:sldId id="373" r:id="rId4"/>
    <p:sldId id="341" r:id="rId5"/>
    <p:sldId id="342" r:id="rId6"/>
    <p:sldId id="348" r:id="rId7"/>
    <p:sldId id="344" r:id="rId8"/>
    <p:sldId id="345" r:id="rId9"/>
    <p:sldId id="346" r:id="rId10"/>
    <p:sldId id="349" r:id="rId11"/>
    <p:sldId id="549" r:id="rId12"/>
    <p:sldId id="313" r:id="rId13"/>
    <p:sldId id="372" r:id="rId14"/>
    <p:sldId id="456" r:id="rId15"/>
    <p:sldId id="535" r:id="rId16"/>
    <p:sldId id="538" r:id="rId17"/>
    <p:sldId id="540" r:id="rId18"/>
    <p:sldId id="541" r:id="rId19"/>
    <p:sldId id="547" r:id="rId20"/>
    <p:sldId id="548" r:id="rId21"/>
    <p:sldId id="35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0"/>
    <p:restoredTop sz="94593"/>
  </p:normalViewPr>
  <p:slideViewPr>
    <p:cSldViewPr snapToGrid="0" snapToObjects="1">
      <p:cViewPr varScale="1">
        <p:scale>
          <a:sx n="125" d="100"/>
          <a:sy n="125" d="100"/>
        </p:scale>
        <p:origin x="9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6BCCD-D615-4B4A-AFD3-E9AB3ECCF9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ADFBA-8811-C84B-A2C7-DA564F57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4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8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2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2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2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6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B987-A955-DE49-A606-95894A403E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5143"/>
            <a:ext cx="7772400" cy="1560049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>MEZIGENERAČNÍ SOLIDARITA</a:t>
            </a:r>
            <a:br>
              <a:rPr lang="cs-CZ" sz="3600" b="1" dirty="0"/>
            </a:b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dirty="0"/>
              <a:t>VZTAHY MEZI GENERACEMI</a:t>
            </a:r>
            <a:br>
              <a:rPr lang="cs-CZ" sz="3600" b="1" dirty="0"/>
            </a:br>
            <a:endParaRPr lang="cs-CZ" sz="3600" b="1" dirty="0"/>
          </a:p>
        </p:txBody>
      </p:sp>
      <p:pic>
        <p:nvPicPr>
          <p:cNvPr id="4" name="Picture 3" descr="Snímek obrazovky 2014-05-18 v 15.26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81673"/>
            <a:ext cx="5932714" cy="294311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2832C7A-75A7-B34C-B0C3-EBF55F8780BD}"/>
              </a:ext>
            </a:extLst>
          </p:cNvPr>
          <p:cNvSpPr txBox="1"/>
          <p:nvPr/>
        </p:nvSpPr>
        <p:spPr>
          <a:xfrm>
            <a:off x="250372" y="6193766"/>
            <a:ext cx="60306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Mgr. Kateřina Kaňoková, Lektorka a členka MAP - pracovní skupina pro rovné příležitosti</a:t>
            </a:r>
            <a:r>
              <a:rPr lang="cs-CZ" dirty="0"/>
              <a:t>, </a:t>
            </a:r>
          </a:p>
          <a:p>
            <a:r>
              <a:rPr lang="cs-CZ" sz="1100" dirty="0"/>
              <a:t>Praha 1.10. 2020</a:t>
            </a:r>
          </a:p>
        </p:txBody>
      </p:sp>
    </p:spTree>
    <p:extLst>
      <p:ext uri="{BB962C8B-B14F-4D97-AF65-F5344CB8AC3E}">
        <p14:creationId xmlns:p14="http://schemas.microsoft.com/office/powerpoint/2010/main" val="27093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924"/>
            <a:ext cx="7772400" cy="1113692"/>
          </a:xfrm>
        </p:spPr>
        <p:txBody>
          <a:bodyPr>
            <a:normAutofit/>
          </a:bodyPr>
          <a:lstStyle/>
          <a:p>
            <a:r>
              <a:rPr lang="en-US" sz="2800" b="1" dirty="0"/>
              <a:t>CO </a:t>
            </a:r>
            <a:r>
              <a:rPr lang="en-US" sz="2800" b="1" dirty="0" err="1"/>
              <a:t>Realizujeme</a:t>
            </a:r>
            <a:r>
              <a:rPr lang="en-US" sz="2800" b="1" dirty="0"/>
              <a:t> V PRAZE 22?</a:t>
            </a:r>
            <a:br>
              <a:rPr lang="en-US" sz="2800" b="1" dirty="0"/>
            </a:br>
            <a:r>
              <a:rPr lang="en-US" sz="2800" b="1" dirty="0" err="1">
                <a:solidFill>
                  <a:srgbClr val="0000FF"/>
                </a:solidFill>
              </a:rPr>
              <a:t>Projekt</a:t>
            </a:r>
            <a:r>
              <a:rPr lang="en-US" sz="2800" b="1" dirty="0">
                <a:solidFill>
                  <a:srgbClr val="0000FF"/>
                </a:solidFill>
              </a:rPr>
              <a:t>  “</a:t>
            </a:r>
            <a:r>
              <a:rPr lang="en-US" sz="2800" b="1" dirty="0" err="1">
                <a:solidFill>
                  <a:srgbClr val="0000FF"/>
                </a:solidFill>
              </a:rPr>
              <a:t>Mluvme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spolu</a:t>
            </a:r>
            <a:r>
              <a:rPr lang="en-US" sz="2800" b="1" dirty="0">
                <a:solidFill>
                  <a:srgbClr val="0000FF"/>
                </a:solidFill>
              </a:rPr>
              <a:t> a </a:t>
            </a:r>
            <a:r>
              <a:rPr lang="en-US" sz="2800" b="1" dirty="0" err="1">
                <a:solidFill>
                  <a:srgbClr val="0000FF"/>
                </a:solidFill>
              </a:rPr>
              <a:t>poznejme</a:t>
            </a:r>
            <a:r>
              <a:rPr lang="en-US" sz="2800" b="1" dirty="0">
                <a:solidFill>
                  <a:srgbClr val="0000FF"/>
                </a:solidFill>
              </a:rPr>
              <a:t> se </a:t>
            </a:r>
            <a:r>
              <a:rPr lang="en-US" sz="2800" b="1" dirty="0" err="1">
                <a:solidFill>
                  <a:srgbClr val="0000FF"/>
                </a:solidFill>
              </a:rPr>
              <a:t>navzájem</a:t>
            </a:r>
            <a:r>
              <a:rPr lang="en-US" sz="2800" b="1" dirty="0">
                <a:solidFill>
                  <a:srgbClr val="0000FF"/>
                </a:solidFill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647464"/>
            <a:ext cx="8797824" cy="3991336"/>
          </a:xfrm>
        </p:spPr>
        <p:txBody>
          <a:bodyPr>
            <a:normAutofit/>
          </a:bodyPr>
          <a:lstStyle/>
          <a:p>
            <a:pPr algn="just"/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l">
              <a:buFont typeface="Arial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/>
                <a:cs typeface="Times New Roman"/>
              </a:rPr>
              <a:t>Smysl akce: Nastartovat „mezigenerační dialog“</a:t>
            </a:r>
          </a:p>
          <a:p>
            <a:pPr marL="457200" indent="-457200" algn="l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Kulatý stůl „Mezigenerační vztahy“</a:t>
            </a:r>
            <a:r>
              <a:rPr lang="cs-CZ" sz="2000" dirty="0">
                <a:solidFill>
                  <a:schemeClr val="tx1"/>
                </a:solidFill>
                <a:latin typeface="Times New Roman"/>
                <a:cs typeface="Times New Roman"/>
              </a:rPr>
              <a:t> – povídání žáků a seniorů na různá témata</a:t>
            </a:r>
          </a:p>
          <a:p>
            <a:pPr marL="914400" lvl="1" indent="-457200" algn="just">
              <a:buFont typeface="Arial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Senioři jako učitelé </a:t>
            </a:r>
            <a:r>
              <a:rPr lang="cs-CZ" sz="2000" dirty="0">
                <a:solidFill>
                  <a:schemeClr val="tx1"/>
                </a:solidFill>
                <a:latin typeface="Times New Roman"/>
                <a:cs typeface="Times New Roman"/>
              </a:rPr>
              <a:t>– zapojení seniorů do výuky v ZŠ</a:t>
            </a:r>
          </a:p>
          <a:p>
            <a:pPr marL="914400" lvl="1" indent="-457200" algn="just">
              <a:buFont typeface="Arial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Sportujeme společně – </a:t>
            </a:r>
            <a:r>
              <a:rPr lang="cs-CZ" sz="2000" b="1" dirty="0">
                <a:solidFill>
                  <a:srgbClr val="00B050"/>
                </a:solidFill>
                <a:latin typeface="Times New Roman"/>
                <a:cs typeface="Times New Roman"/>
              </a:rPr>
              <a:t>společná sportovní olympiáda a smíchané týmy</a:t>
            </a:r>
          </a:p>
          <a:p>
            <a:pPr marL="914400" lvl="1" indent="-457200" algn="just">
              <a:buFont typeface="Arial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Tvoříme společně </a:t>
            </a:r>
            <a:r>
              <a:rPr lang="cs-CZ" sz="2000" dirty="0">
                <a:solidFill>
                  <a:schemeClr val="tx1"/>
                </a:solidFill>
                <a:latin typeface="Times New Roman"/>
                <a:cs typeface="Times New Roman"/>
              </a:rPr>
              <a:t>– tvorba společných koláží s různými tématy a v různých (i svátečních) obdobích</a:t>
            </a:r>
          </a:p>
          <a:p>
            <a:pPr marL="914400" lvl="1" indent="-457200" algn="just">
              <a:buFont typeface="Arial"/>
              <a:buChar char="•"/>
            </a:pPr>
            <a:r>
              <a:rPr lang="cs-CZ" sz="2000" dirty="0">
                <a:solidFill>
                  <a:schemeClr val="tx1"/>
                </a:solidFill>
                <a:latin typeface="Times New Roman"/>
                <a:cs typeface="Times New Roman"/>
              </a:rPr>
              <a:t>Zapojení </a:t>
            </a: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„školních médií“ – </a:t>
            </a:r>
            <a:r>
              <a:rPr lang="cs-CZ" sz="2000" dirty="0">
                <a:solidFill>
                  <a:schemeClr val="tx1"/>
                </a:solidFill>
                <a:latin typeface="Times New Roman"/>
                <a:cs typeface="Times New Roman"/>
              </a:rPr>
              <a:t>rozhovory a reportáže </a:t>
            </a:r>
          </a:p>
          <a:p>
            <a:pPr marL="914400" lvl="1" indent="-457200" algn="l">
              <a:buFont typeface="Arial"/>
              <a:buChar char="•"/>
            </a:pPr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14400" lvl="1" indent="-457200" algn="l">
              <a:buFont typeface="Arial"/>
              <a:buChar char="•"/>
            </a:pPr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58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924"/>
            <a:ext cx="7772400" cy="111369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CO </a:t>
            </a:r>
            <a:r>
              <a:rPr lang="en-US" sz="2800" b="1" dirty="0" err="1">
                <a:solidFill>
                  <a:srgbClr val="0000FF"/>
                </a:solidFill>
              </a:rPr>
              <a:t>jsme</a:t>
            </a:r>
            <a:r>
              <a:rPr lang="en-US" sz="2800" b="1" dirty="0">
                <a:solidFill>
                  <a:srgbClr val="0000FF"/>
                </a:solidFill>
              </a:rPr>
              <a:t> v </a:t>
            </a:r>
            <a:r>
              <a:rPr lang="en-US" sz="2800" b="1" dirty="0" err="1">
                <a:solidFill>
                  <a:srgbClr val="0000FF"/>
                </a:solidFill>
              </a:rPr>
              <a:t>minulých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letech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společně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realizovali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JAK se </a:t>
            </a:r>
            <a:r>
              <a:rPr lang="en-US" sz="2800" b="1" dirty="0" err="1">
                <a:solidFill>
                  <a:srgbClr val="0000FF"/>
                </a:solidFill>
              </a:rPr>
              <a:t>propojovala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naše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škola</a:t>
            </a:r>
            <a:r>
              <a:rPr lang="en-US" sz="2800" b="1" dirty="0">
                <a:solidFill>
                  <a:srgbClr val="0000FF"/>
                </a:solidFill>
              </a:rPr>
              <a:t> a </a:t>
            </a:r>
            <a:r>
              <a:rPr lang="en-US" sz="2800" b="1" dirty="0" err="1">
                <a:solidFill>
                  <a:srgbClr val="0000FF"/>
                </a:solidFill>
              </a:rPr>
              <a:t>senioři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39" y="1647464"/>
            <a:ext cx="8437385" cy="3991336"/>
          </a:xfrm>
        </p:spPr>
        <p:txBody>
          <a:bodyPr>
            <a:normAutofit fontScale="92500"/>
          </a:bodyPr>
          <a:lstStyle/>
          <a:p>
            <a:pPr algn="just"/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/>
                <a:cs typeface="Times New Roman"/>
              </a:rPr>
              <a:t>MČ Praha 22 je mimořádně aktivní v podpoře místních komunit i v mezigeneračních aktivitách a místní ZŠ Bratří Jandusů skvěle spolupracuje na všech plánovaných akcích už několik let.</a:t>
            </a:r>
          </a:p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/>
                <a:cs typeface="Times New Roman"/>
              </a:rPr>
              <a:t>Za vše hovoří </a:t>
            </a:r>
            <a:r>
              <a:rPr lang="cs-CZ"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naše opakované úspěchy </a:t>
            </a:r>
            <a:r>
              <a:rPr lang="cs-CZ" sz="2400" dirty="0">
                <a:solidFill>
                  <a:schemeClr val="tx1"/>
                </a:solidFill>
                <a:latin typeface="Times New Roman"/>
                <a:cs typeface="Times New Roman"/>
              </a:rPr>
              <a:t>v soutěžích</a:t>
            </a:r>
            <a:r>
              <a:rPr lang="cs-CZ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 Obec přátelská rodině a Obec přátelská seniorům.</a:t>
            </a:r>
          </a:p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cs-CZ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Podívejte se sami na výsledky naší společné práce…</a:t>
            </a:r>
            <a:r>
              <a:rPr lang="cs-CZ" sz="2400" b="1" dirty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</a:t>
            </a: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65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923" y="2130425"/>
            <a:ext cx="8577385" cy="1470025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Stáňa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Drozenová</a:t>
            </a:r>
            <a:r>
              <a:rPr lang="en-US" sz="2400" b="1" dirty="0">
                <a:solidFill>
                  <a:srgbClr val="000000"/>
                </a:solidFill>
              </a:rPr>
              <a:t> a Kateřina Kaňoková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4" name="Picture 3" descr="Snímek obrazovky 2015-09-09 v 9.0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40" y="765631"/>
            <a:ext cx="5513135" cy="57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934"/>
            <a:ext cx="7772400" cy="931334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Vzdělávání</a:t>
            </a:r>
            <a:r>
              <a:rPr lang="en-US" sz="3600" b="1" dirty="0"/>
              <a:t> </a:t>
            </a:r>
            <a:r>
              <a:rPr lang="en-US" sz="3600" b="1" dirty="0" err="1"/>
              <a:t>žen</a:t>
            </a:r>
            <a:r>
              <a:rPr lang="en-US" sz="3600" b="1" dirty="0"/>
              <a:t>/</a:t>
            </a:r>
            <a:r>
              <a:rPr lang="en-US" sz="3600" b="1" dirty="0" err="1"/>
              <a:t>maminek</a:t>
            </a:r>
            <a:r>
              <a:rPr lang="en-US" sz="3600" b="1" dirty="0"/>
              <a:t> </a:t>
            </a:r>
            <a:r>
              <a:rPr lang="en-US" sz="3600" b="1" dirty="0" err="1"/>
              <a:t>školáků</a:t>
            </a:r>
            <a:r>
              <a:rPr lang="en-US" sz="3600" b="1" dirty="0"/>
              <a:t> s </a:t>
            </a:r>
            <a:r>
              <a:rPr lang="en-US" sz="3600" b="1" dirty="0" err="1"/>
              <a:t>hlídáním</a:t>
            </a:r>
            <a:r>
              <a:rPr lang="en-US" sz="3600" b="1" dirty="0"/>
              <a:t> </a:t>
            </a:r>
            <a:r>
              <a:rPr lang="en-US" sz="3600" b="1" dirty="0" err="1"/>
              <a:t>mladších</a:t>
            </a:r>
            <a:r>
              <a:rPr lang="en-US" sz="3600" b="1" dirty="0"/>
              <a:t> </a:t>
            </a:r>
            <a:r>
              <a:rPr lang="en-US" sz="3600" b="1" dirty="0" err="1"/>
              <a:t>dětí</a:t>
            </a:r>
            <a:r>
              <a:rPr lang="en-US" sz="3600" b="1" dirty="0"/>
              <a:t> v DPSII.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ímek obrazovky 2016-09-07 v 5.57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2" y="1368060"/>
            <a:ext cx="7894898" cy="54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575"/>
            <a:ext cx="7886700" cy="961098"/>
          </a:xfrm>
        </p:spPr>
        <p:txBody>
          <a:bodyPr>
            <a:normAutofit/>
          </a:bodyPr>
          <a:lstStyle/>
          <a:p>
            <a:pPr algn="ctr"/>
            <a:r>
              <a:rPr lang="en-US" sz="2566" b="1" dirty="0" err="1"/>
              <a:t>Podpora</a:t>
            </a:r>
            <a:r>
              <a:rPr lang="en-US" sz="2566" b="1" dirty="0"/>
              <a:t> </a:t>
            </a:r>
            <a:r>
              <a:rPr lang="en-US" sz="2566" b="1" dirty="0" err="1"/>
              <a:t>seniorů</a:t>
            </a:r>
            <a:r>
              <a:rPr lang="en-US" sz="2566" b="1" dirty="0"/>
              <a:t> a </a:t>
            </a:r>
            <a:r>
              <a:rPr lang="en-US" sz="2566" b="1" dirty="0" err="1"/>
              <a:t>mezigenerační</a:t>
            </a:r>
            <a:r>
              <a:rPr lang="en-US" sz="2566" b="1" dirty="0"/>
              <a:t> solidarity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168" y="2231700"/>
            <a:ext cx="8879251" cy="39452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39" dirty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796" dirty="0" err="1"/>
              <a:t>Sportovní</a:t>
            </a:r>
            <a:r>
              <a:rPr lang="en-US" sz="1796" dirty="0"/>
              <a:t> </a:t>
            </a:r>
            <a:r>
              <a:rPr lang="en-US" sz="1796" dirty="0" err="1"/>
              <a:t>olympiáda</a:t>
            </a:r>
            <a:r>
              <a:rPr lang="en-US" sz="1796" dirty="0"/>
              <a:t> “</a:t>
            </a:r>
            <a:r>
              <a:rPr lang="en-US" sz="1796" dirty="0" err="1"/>
              <a:t>Senioři</a:t>
            </a:r>
            <a:r>
              <a:rPr lang="en-US" sz="1796" dirty="0"/>
              <a:t> v </a:t>
            </a:r>
            <a:r>
              <a:rPr lang="en-US" sz="1796" dirty="0" err="1"/>
              <a:t>akci</a:t>
            </a:r>
            <a:r>
              <a:rPr lang="en-US" sz="1796" dirty="0"/>
              <a:t>” (</a:t>
            </a:r>
            <a:r>
              <a:rPr lang="en-US" sz="1796" dirty="0" err="1"/>
              <a:t>Senioři</a:t>
            </a:r>
            <a:r>
              <a:rPr lang="en-US" sz="1796" dirty="0"/>
              <a:t> </a:t>
            </a:r>
            <a:r>
              <a:rPr lang="en-US" sz="1796" dirty="0" err="1"/>
              <a:t>soutěží</a:t>
            </a:r>
            <a:r>
              <a:rPr lang="en-US" sz="1796" dirty="0"/>
              <a:t>, </a:t>
            </a:r>
            <a:r>
              <a:rPr lang="en-US" sz="1796" dirty="0" err="1"/>
              <a:t>děti</a:t>
            </a:r>
            <a:r>
              <a:rPr lang="en-US" sz="1796" dirty="0"/>
              <a:t> </a:t>
            </a:r>
            <a:r>
              <a:rPr lang="en-US" sz="1796" dirty="0" err="1"/>
              <a:t>ze</a:t>
            </a:r>
            <a:r>
              <a:rPr lang="en-US" sz="1796" dirty="0"/>
              <a:t> ZŠ </a:t>
            </a:r>
            <a:r>
              <a:rPr lang="en-US" sz="1796" dirty="0" err="1"/>
              <a:t>pomáhají</a:t>
            </a:r>
            <a:r>
              <a:rPr lang="en-US" sz="1796" dirty="0"/>
              <a:t>)</a:t>
            </a:r>
          </a:p>
          <a:p>
            <a:pPr lvl="1">
              <a:buFont typeface="Arial"/>
              <a:buChar char="•"/>
            </a:pPr>
            <a:endParaRPr lang="en-US" sz="1796" dirty="0"/>
          </a:p>
        </p:txBody>
      </p:sp>
      <p:pic>
        <p:nvPicPr>
          <p:cNvPr id="4" name="Picture 3" descr="Snímek obrazovky 2017-09-27 v 15.5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08" y="3261781"/>
            <a:ext cx="2232032" cy="3348048"/>
          </a:xfrm>
          <a:prstGeom prst="rect">
            <a:avLst/>
          </a:prstGeom>
        </p:spPr>
      </p:pic>
      <p:pic>
        <p:nvPicPr>
          <p:cNvPr id="6" name="Picture 5" descr="Snímek obrazovky 2017-09-27 v 15.54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30" y="3290537"/>
            <a:ext cx="4385089" cy="31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575"/>
            <a:ext cx="7886700" cy="961098"/>
          </a:xfrm>
        </p:spPr>
        <p:txBody>
          <a:bodyPr>
            <a:normAutofit/>
          </a:bodyPr>
          <a:lstStyle/>
          <a:p>
            <a:pPr algn="ctr"/>
            <a:r>
              <a:rPr lang="en-US" sz="2566" b="1" dirty="0"/>
              <a:t/>
            </a:r>
            <a:br>
              <a:rPr lang="en-US" sz="2566" b="1" dirty="0"/>
            </a:br>
            <a:r>
              <a:rPr lang="en-US" sz="2566" b="1" dirty="0"/>
              <a:t>PODPORA MEZIGENERA</a:t>
            </a:r>
            <a:r>
              <a:rPr lang="cs-CZ" sz="2566" b="1" dirty="0"/>
              <a:t>ČNÍ SPOLUPRÁCE</a:t>
            </a:r>
            <a:endParaRPr lang="en-US" sz="2566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13" y="2117673"/>
            <a:ext cx="8488238" cy="4059291"/>
          </a:xfrm>
        </p:spPr>
        <p:txBody>
          <a:bodyPr>
            <a:normAutofit/>
          </a:bodyPr>
          <a:lstStyle/>
          <a:p>
            <a:pPr marL="293248" lvl="1" indent="0">
              <a:buNone/>
            </a:pPr>
            <a:r>
              <a:rPr lang="en-US" sz="1539" dirty="0"/>
              <a:t>M</a:t>
            </a:r>
            <a:r>
              <a:rPr lang="cs-CZ" sz="1539" dirty="0" err="1"/>
              <a:t>Č</a:t>
            </a:r>
            <a:r>
              <a:rPr lang="cs-CZ" sz="1539" dirty="0"/>
              <a:t> Praha 22 získala 2. místo v soutěži MPSV: Obec přátelská seniorům –</a:t>
            </a:r>
            <a:endParaRPr lang="en-US" sz="1539" dirty="0"/>
          </a:p>
          <a:p>
            <a:pPr marL="293248" lvl="1" indent="0">
              <a:buNone/>
            </a:pPr>
            <a:r>
              <a:rPr lang="en-US" sz="1539" i="1" dirty="0"/>
              <a:t>“Praha 22 </a:t>
            </a:r>
            <a:r>
              <a:rPr lang="en-US" sz="1539" i="1" dirty="0" err="1"/>
              <a:t>podporuje</a:t>
            </a:r>
            <a:r>
              <a:rPr lang="en-US" sz="1539" i="1" dirty="0"/>
              <a:t> </a:t>
            </a:r>
            <a:r>
              <a:rPr lang="en-US" sz="1539" i="1" dirty="0" err="1"/>
              <a:t>seniory</a:t>
            </a:r>
            <a:r>
              <a:rPr lang="en-US" sz="1539" i="1" dirty="0"/>
              <a:t> a </a:t>
            </a:r>
            <a:r>
              <a:rPr lang="en-US" sz="1539" i="1" dirty="0" err="1"/>
              <a:t>mezigenerační</a:t>
            </a:r>
            <a:r>
              <a:rPr lang="en-US" sz="1539" i="1" dirty="0"/>
              <a:t> </a:t>
            </a:r>
            <a:r>
              <a:rPr lang="en-US" sz="1539" i="1" dirty="0" err="1"/>
              <a:t>spolupráci</a:t>
            </a:r>
            <a:r>
              <a:rPr lang="en-US" sz="1539" i="1" dirty="0"/>
              <a:t>”</a:t>
            </a:r>
          </a:p>
          <a:p>
            <a:pPr marL="513184" lvl="1" indent="-219936">
              <a:buFont typeface="Arial"/>
              <a:buChar char="•"/>
            </a:pPr>
            <a:endParaRPr lang="en-US" sz="1539" dirty="0"/>
          </a:p>
          <a:p>
            <a:pPr marL="0" indent="0">
              <a:buNone/>
            </a:pPr>
            <a:endParaRPr lang="cs-CZ" sz="2566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EF975CD-3047-5C42-B58A-D8760583B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98" y="2874534"/>
            <a:ext cx="2667557" cy="37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575"/>
            <a:ext cx="7886700" cy="9610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66" b="1" dirty="0"/>
              <a:t/>
            </a:r>
            <a:br>
              <a:rPr lang="en-US" sz="2566" b="1" dirty="0"/>
            </a:br>
            <a:r>
              <a:rPr lang="cs-CZ" sz="2566" b="1" dirty="0"/>
              <a:t>Představení projektu „Praha 22 podporuje seniory a mezigenerační spolupráci“</a:t>
            </a:r>
            <a:endParaRPr lang="en-US" sz="2566" b="1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1A51BE27-1676-134E-8DA9-FC8D63393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24" y="2298219"/>
            <a:ext cx="4773616" cy="3812376"/>
          </a:xfrm>
        </p:spPr>
      </p:pic>
    </p:spTree>
    <p:extLst>
      <p:ext uri="{BB962C8B-B14F-4D97-AF65-F5344CB8AC3E}">
        <p14:creationId xmlns:p14="http://schemas.microsoft.com/office/powerpoint/2010/main" val="2359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75C30F87-4B5E-514C-91C3-2EABBDA95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28" y="1101235"/>
            <a:ext cx="3823722" cy="1911861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37D4EEFE-EF2E-C446-A1DC-216C407AB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3" y="3708949"/>
            <a:ext cx="4415188" cy="25904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C3345D4-A19C-7C41-AD80-40C861429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47" y="4466537"/>
            <a:ext cx="2028380" cy="18328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E88B308-3D39-F144-84A2-01E6D494B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90" y="2543849"/>
            <a:ext cx="1442085" cy="14873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41405E9E-369D-5242-9170-E1A2662FE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8" y="2242245"/>
            <a:ext cx="2260239" cy="14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xmlns="" id="{082FE1D5-3B8F-5148-BB43-54127D4A8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24" y="1053539"/>
            <a:ext cx="3862707" cy="2314884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D7FF09E-B788-FE4C-A024-17EAC7548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2" y="3368423"/>
            <a:ext cx="4175591" cy="291571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75ABAA98-D5C8-4442-95C1-ECE1ABAA3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37" y="3621307"/>
            <a:ext cx="3321283" cy="22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xmlns="" id="{A91BAA87-8F33-0E49-A79D-8254CD4C5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03" y="1058193"/>
            <a:ext cx="4818389" cy="2494800"/>
          </a:xfr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0A2A6455-C0A7-DB45-8AAB-92AFC3F1D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9" y="3858998"/>
            <a:ext cx="3739061" cy="194691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790F2C1C-B4C8-6543-8478-A0186774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69" y="3991736"/>
            <a:ext cx="2826698" cy="18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924"/>
            <a:ext cx="7772400" cy="1113692"/>
          </a:xfrm>
        </p:spPr>
        <p:txBody>
          <a:bodyPr>
            <a:normAutofit/>
          </a:bodyPr>
          <a:lstStyle/>
          <a:p>
            <a:r>
              <a:rPr lang="en-US" sz="2800" b="1" dirty="0"/>
              <a:t>PROČ JSME TADY?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39" y="1647464"/>
            <a:ext cx="8437385" cy="3991336"/>
          </a:xfrm>
        </p:spPr>
        <p:txBody>
          <a:bodyPr>
            <a:normAutofit/>
          </a:bodyPr>
          <a:lstStyle/>
          <a:p>
            <a:pPr algn="just"/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Mezigenerační vztahy  jsou důležité téma </a:t>
            </a:r>
            <a:r>
              <a:rPr lang="cs-CZ" sz="2000" dirty="0">
                <a:solidFill>
                  <a:schemeClr val="tx1"/>
                </a:solidFill>
                <a:latin typeface="Times New Roman"/>
                <a:cs typeface="Times New Roman"/>
              </a:rPr>
              <a:t>a MČ Praha 22 se chce zaměřovat na budování vztahů mezi generacemi.</a:t>
            </a:r>
          </a:p>
          <a:p>
            <a:pPr marL="457200" indent="-457200" algn="just">
              <a:buFont typeface="Arial"/>
              <a:buChar char="•"/>
            </a:pPr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Škola už dlouhodobě posiluje aktivní občanstv</a:t>
            </a:r>
            <a:r>
              <a:rPr lang="cs-CZ" sz="2000" dirty="0">
                <a:solidFill>
                  <a:schemeClr val="tx1"/>
                </a:solidFill>
                <a:latin typeface="Times New Roman"/>
                <a:cs typeface="Times New Roman"/>
              </a:rPr>
              <a:t>í, a to prostřednictvím mezigeneračních </a:t>
            </a:r>
            <a:r>
              <a:rPr lang="cs-CZ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mentoringových</a:t>
            </a:r>
            <a:r>
              <a:rPr lang="cs-CZ" sz="2000" dirty="0">
                <a:solidFill>
                  <a:schemeClr val="tx1"/>
                </a:solidFill>
                <a:latin typeface="Times New Roman"/>
                <a:cs typeface="Times New Roman"/>
              </a:rPr>
              <a:t> stolů i prostřednictvím tradiční sportovní mezigenerační olympiády „Senioři v akci“.</a:t>
            </a:r>
          </a:p>
          <a:p>
            <a:pPr marL="342900" indent="-342900" algn="l">
              <a:buFontTx/>
              <a:buChar char="-"/>
            </a:pP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2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26C7AEF5-02FE-BD47-AE61-864408BF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8" y="1082341"/>
            <a:ext cx="4635132" cy="20120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ECC2F20-2B30-F24C-B9D7-2AD2FD8A4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2" y="3284698"/>
            <a:ext cx="4268558" cy="309551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8A7D031E-24AE-8646-B5C0-BCD03A0EB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5" y="3435396"/>
            <a:ext cx="3761900" cy="27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923" y="2130425"/>
            <a:ext cx="8577385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DĚKUJI ZA POZORNOST </a:t>
            </a:r>
            <a:br>
              <a:rPr lang="en-US" sz="3600" b="1" dirty="0"/>
            </a:br>
            <a:r>
              <a:rPr lang="en-US" sz="3600" b="1" dirty="0"/>
              <a:t>a za </a:t>
            </a:r>
            <a:r>
              <a:rPr lang="en-US" sz="3600" b="1" dirty="0" err="1"/>
              <a:t>váš</a:t>
            </a:r>
            <a:r>
              <a:rPr lang="en-US" sz="3600" b="1" dirty="0"/>
              <a:t> </a:t>
            </a:r>
            <a:r>
              <a:rPr lang="en-US" sz="3600" b="1" dirty="0" err="1"/>
              <a:t>zájem</a:t>
            </a:r>
            <a:r>
              <a:rPr lang="en-US" sz="3600" b="1" dirty="0"/>
              <a:t> a </a:t>
            </a:r>
            <a:r>
              <a:rPr lang="en-US" sz="3600" b="1" dirty="0" err="1"/>
              <a:t>ochotu</a:t>
            </a:r>
            <a:r>
              <a:rPr lang="en-US" sz="3600" b="1" dirty="0"/>
              <a:t> </a:t>
            </a:r>
            <a:r>
              <a:rPr lang="en-US" sz="3600" b="1" dirty="0" err="1"/>
              <a:t>pomáhat</a:t>
            </a:r>
            <a:r>
              <a:rPr lang="en-US" sz="3600" b="1" dirty="0"/>
              <a:t> </a:t>
            </a:r>
            <a:r>
              <a:rPr lang="en-US" sz="3600" b="1" dirty="0">
                <a:sym typeface="Wingdings"/>
              </a:rPr>
              <a:t>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714" y="4168774"/>
            <a:ext cx="8193594" cy="1470026"/>
          </a:xfrm>
        </p:spPr>
        <p:txBody>
          <a:bodyPr>
            <a:normAutofit fontScale="92500" lnSpcReduction="20000"/>
          </a:bodyPr>
          <a:lstStyle/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Mgr. </a:t>
            </a:r>
            <a:r>
              <a:rPr lang="en-US" sz="2400" dirty="0" err="1">
                <a:solidFill>
                  <a:srgbClr val="000000"/>
                </a:solidFill>
              </a:rPr>
              <a:t>Kateřina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Kaňoková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Lektorka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členka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pracovní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skupiny</a:t>
            </a:r>
            <a:r>
              <a:rPr lang="en-US" sz="2400" dirty="0">
                <a:solidFill>
                  <a:srgbClr val="000000"/>
                </a:solidFill>
              </a:rPr>
              <a:t> MAP pro </a:t>
            </a:r>
            <a:r>
              <a:rPr lang="en-US" sz="2400" dirty="0" err="1">
                <a:solidFill>
                  <a:srgbClr val="000000"/>
                </a:solidFill>
              </a:rPr>
              <a:t>rovné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příležitosti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750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924"/>
            <a:ext cx="7772400" cy="111369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Posilování</a:t>
            </a:r>
            <a:r>
              <a:rPr lang="en-US" sz="2800" b="1" dirty="0"/>
              <a:t> </a:t>
            </a:r>
            <a:r>
              <a:rPr lang="en-US" sz="2800" b="1" dirty="0" err="1"/>
              <a:t>mezigeneračních</a:t>
            </a:r>
            <a:r>
              <a:rPr lang="en-US" sz="2800" b="1" dirty="0"/>
              <a:t> </a:t>
            </a:r>
            <a:r>
              <a:rPr lang="en-US" sz="2800" b="1" dirty="0" err="1"/>
              <a:t>vztahů</a:t>
            </a:r>
            <a:r>
              <a:rPr lang="en-US" sz="2800" b="1" dirty="0"/>
              <a:t> je </a:t>
            </a:r>
            <a:r>
              <a:rPr lang="en-US" sz="2800" b="1" dirty="0" err="1"/>
              <a:t>obohacující</a:t>
            </a:r>
            <a:r>
              <a:rPr lang="en-US" sz="2800" b="1" dirty="0"/>
              <a:t> pro </a:t>
            </a:r>
            <a:r>
              <a:rPr lang="en-US" sz="2800" b="1" dirty="0" err="1"/>
              <a:t>všechny</a:t>
            </a:r>
            <a:r>
              <a:rPr lang="en-US" sz="2800" b="1" dirty="0"/>
              <a:t> </a:t>
            </a:r>
            <a:r>
              <a:rPr lang="en-US" sz="2800" b="1" dirty="0" err="1"/>
              <a:t>generace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39" y="1647464"/>
            <a:ext cx="8437385" cy="3991336"/>
          </a:xfrm>
        </p:spPr>
        <p:txBody>
          <a:bodyPr>
            <a:normAutofit/>
          </a:bodyPr>
          <a:lstStyle/>
          <a:p>
            <a:pPr algn="just"/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/>
                <a:cs typeface="Times New Roman"/>
              </a:rPr>
              <a:t>Přináší vzájemný společný čas, zábavu, vzájemné předávání zkušeností.</a:t>
            </a:r>
          </a:p>
          <a:p>
            <a:pPr marL="457200" indent="-457200" algn="just">
              <a:buFont typeface="Arial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/>
                <a:cs typeface="Times New Roman"/>
              </a:rPr>
              <a:t>Děti se na těchto akcích učí skutečným hodnotám, poznávají život seniorů, posiluje se jejich respekt a úcta k nim.</a:t>
            </a: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64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446"/>
            <a:ext cx="7772400" cy="1132070"/>
          </a:xfrm>
        </p:spPr>
        <p:txBody>
          <a:bodyPr>
            <a:normAutofit/>
          </a:bodyPr>
          <a:lstStyle/>
          <a:p>
            <a:r>
              <a:rPr lang="cs-CZ" sz="2800" b="1" dirty="0"/>
              <a:t>RODINA JE NEJVÍC = pomáhá, podporuje, </a:t>
            </a:r>
            <a:br>
              <a:rPr lang="cs-CZ" sz="2800" b="1" dirty="0"/>
            </a:br>
            <a:r>
              <a:rPr lang="cs-CZ" sz="2800" b="1" dirty="0"/>
              <a:t>dává sílu...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36616"/>
            <a:ext cx="6912708" cy="3802184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Snímek obrazovky 2014-05-18 v 15.4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" y="2208917"/>
            <a:ext cx="3327400" cy="2554061"/>
          </a:xfrm>
          <a:prstGeom prst="rect">
            <a:avLst/>
          </a:prstGeom>
        </p:spPr>
      </p:pic>
      <p:pic>
        <p:nvPicPr>
          <p:cNvPr id="7" name="Picture 6" descr="Snímek obrazovky 2014-05-18 v 15.39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58" y="1815566"/>
            <a:ext cx="3225800" cy="2222500"/>
          </a:xfrm>
          <a:prstGeom prst="rect">
            <a:avLst/>
          </a:prstGeom>
        </p:spPr>
      </p:pic>
      <p:pic>
        <p:nvPicPr>
          <p:cNvPr id="8" name="Picture 7" descr="Snímek obrazovky 2014-05-18 v 15.39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966402"/>
            <a:ext cx="3225800" cy="1783308"/>
          </a:xfrm>
          <a:prstGeom prst="rect">
            <a:avLst/>
          </a:prstGeom>
        </p:spPr>
      </p:pic>
      <p:pic>
        <p:nvPicPr>
          <p:cNvPr id="9" name="Picture 8" descr="Snímek obrazovky 2014-05-18 v 15.38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13" y="3147488"/>
            <a:ext cx="2298700" cy="1104900"/>
          </a:xfrm>
          <a:prstGeom prst="rect">
            <a:avLst/>
          </a:prstGeom>
        </p:spPr>
      </p:pic>
      <p:pic>
        <p:nvPicPr>
          <p:cNvPr id="10" name="Picture 9" descr="Snímek obrazovky 2014-05-18 v 15.38.4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" y="4762979"/>
            <a:ext cx="1879600" cy="1905192"/>
          </a:xfrm>
          <a:prstGeom prst="rect">
            <a:avLst/>
          </a:prstGeom>
        </p:spPr>
      </p:pic>
      <p:pic>
        <p:nvPicPr>
          <p:cNvPr id="11" name="Picture 10" descr="Snímek obrazovky 2014-05-18 v 15.38.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72" y="4292006"/>
            <a:ext cx="2451100" cy="1549400"/>
          </a:xfrm>
          <a:prstGeom prst="rect">
            <a:avLst/>
          </a:prstGeom>
        </p:spPr>
      </p:pic>
      <p:pic>
        <p:nvPicPr>
          <p:cNvPr id="13" name="Picture 12" descr="Snímek obrazovky 2014-05-18 v 15.38.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66" y="4252263"/>
            <a:ext cx="2921000" cy="1905000"/>
          </a:xfrm>
          <a:prstGeom prst="rect">
            <a:avLst/>
          </a:prstGeom>
        </p:spPr>
      </p:pic>
      <p:pic>
        <p:nvPicPr>
          <p:cNvPr id="14" name="Picture 13" descr="Snímek obrazovky 2014-05-18 v 15.48.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286"/>
            <a:ext cx="2832100" cy="20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667"/>
            <a:ext cx="7772400" cy="1058333"/>
          </a:xfrm>
        </p:spPr>
        <p:txBody>
          <a:bodyPr>
            <a:normAutofit/>
          </a:bodyPr>
          <a:lstStyle/>
          <a:p>
            <a:r>
              <a:rPr lang="cs-CZ" sz="2800" b="1" dirty="0"/>
              <a:t>SENIORŮ PŘIBÝVÁ  - v roce 2020 senioři tvoří cca třetinu všech obyvatel ČR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67" y="1270000"/>
            <a:ext cx="7747741" cy="436880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14400" lvl="1" indent="-457200" algn="just">
              <a:buFont typeface="Arial"/>
              <a:buChar char="•"/>
            </a:pPr>
            <a:endParaRPr lang="cs-CZ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Snímek obrazovky 2013-10-23 v 6.2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2" y="1269999"/>
            <a:ext cx="8390691" cy="4904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4223" y="6265333"/>
            <a:ext cx="457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Zdroj</a:t>
            </a:r>
            <a:r>
              <a:rPr lang="en-US" dirty="0"/>
              <a:t>:  ČSÚ 2009, Age management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52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924"/>
            <a:ext cx="7772400" cy="1113692"/>
          </a:xfrm>
        </p:spPr>
        <p:txBody>
          <a:bodyPr>
            <a:normAutofit/>
          </a:bodyPr>
          <a:lstStyle/>
          <a:p>
            <a:r>
              <a:rPr lang="en-US" sz="2800" b="1" dirty="0"/>
              <a:t>MLUVME SPOLU a ZAPOJME SENIORY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39" y="1647464"/>
            <a:ext cx="8437385" cy="3991336"/>
          </a:xfrm>
        </p:spPr>
        <p:txBody>
          <a:bodyPr>
            <a:normAutofit/>
          </a:bodyPr>
          <a:lstStyle/>
          <a:p>
            <a:pPr algn="just"/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l">
              <a:buFont typeface="Arial"/>
              <a:buChar char="•"/>
            </a:pPr>
            <a:r>
              <a:rPr lang="cs-CZ" sz="2400" b="1">
                <a:solidFill>
                  <a:srgbClr val="0000FF"/>
                </a:solidFill>
                <a:latin typeface="Times New Roman"/>
                <a:cs typeface="Times New Roman"/>
              </a:rPr>
              <a:t>Chovejme se s </a:t>
            </a:r>
            <a:r>
              <a:rPr lang="cs-CZ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respektem, pokorou a úctou ke všem </a:t>
            </a:r>
          </a:p>
          <a:p>
            <a:pPr algn="l"/>
            <a:r>
              <a:rPr lang="cs-CZ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     ....a k seniorům zvláště</a:t>
            </a:r>
          </a:p>
          <a:p>
            <a:pPr marL="457200" indent="-457200" algn="l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l">
              <a:buFont typeface="Arial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/>
                <a:cs typeface="Times New Roman"/>
              </a:rPr>
              <a:t>I my všichni jednou budeme senioři</a:t>
            </a:r>
          </a:p>
          <a:p>
            <a:pPr marL="342900" indent="-342900" algn="l">
              <a:buFontTx/>
              <a:buChar char="-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78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924"/>
            <a:ext cx="7772400" cy="1113692"/>
          </a:xfrm>
        </p:spPr>
        <p:txBody>
          <a:bodyPr>
            <a:normAutofit/>
          </a:bodyPr>
          <a:lstStyle/>
          <a:p>
            <a:r>
              <a:rPr lang="en-US" sz="2800" b="1" dirty="0"/>
              <a:t>MLUVME SPOLU a ZAPOJME SENIORY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39" y="1647464"/>
            <a:ext cx="8437385" cy="3991336"/>
          </a:xfrm>
        </p:spPr>
        <p:txBody>
          <a:bodyPr>
            <a:normAutofit/>
          </a:bodyPr>
          <a:lstStyle/>
          <a:p>
            <a:pPr algn="just"/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JACÍ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jsou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naši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senioři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v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Praze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22?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JAK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tráví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svůj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čas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  <a:p>
            <a:pPr marL="342900" indent="-342900" algn="l">
              <a:buFontTx/>
              <a:buChar char="-"/>
            </a:pP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19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924"/>
            <a:ext cx="7772400" cy="1113692"/>
          </a:xfrm>
        </p:spPr>
        <p:txBody>
          <a:bodyPr>
            <a:normAutofit/>
          </a:bodyPr>
          <a:lstStyle/>
          <a:p>
            <a:r>
              <a:rPr lang="en-US" sz="2800" b="1" dirty="0"/>
              <a:t>MLUVME SPOLU a ZAPOJME SENIORY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39" y="1647464"/>
            <a:ext cx="8437385" cy="3991336"/>
          </a:xfrm>
        </p:spPr>
        <p:txBody>
          <a:bodyPr>
            <a:normAutofit/>
          </a:bodyPr>
          <a:lstStyle/>
          <a:p>
            <a:pPr algn="just"/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RESPEKT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POKORA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ÚCTA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TOLERANCE</a:t>
            </a:r>
          </a:p>
          <a:p>
            <a:pPr marL="342900" indent="-342900" algn="l">
              <a:buFontTx/>
              <a:buChar char="-"/>
            </a:pP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83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924"/>
            <a:ext cx="7772400" cy="111369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POVÍDEJTE SI </a:t>
            </a:r>
            <a:r>
              <a:rPr lang="en-US" sz="2800" b="1" dirty="0"/>
              <a:t>SE SVÝMI PRARODIČI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39" y="1647464"/>
            <a:ext cx="8437385" cy="3991336"/>
          </a:xfrm>
        </p:spPr>
        <p:txBody>
          <a:bodyPr>
            <a:normAutofit/>
          </a:bodyPr>
          <a:lstStyle/>
          <a:p>
            <a:pPr algn="just"/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l">
              <a:buFont typeface="Arial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/>
                <a:cs typeface="Times New Roman"/>
              </a:rPr>
              <a:t>JAK TO BYLO “TENKRÁT”?</a:t>
            </a:r>
          </a:p>
          <a:p>
            <a:pPr marL="342900" indent="-342900" algn="l">
              <a:buFont typeface="Arial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/>
                <a:cs typeface="Times New Roman"/>
              </a:rPr>
              <a:t> JAKÝ mají názor na různá témata?</a:t>
            </a:r>
          </a:p>
          <a:p>
            <a:pPr marL="342900" indent="-342900" algn="l">
              <a:buFont typeface="Arial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/>
                <a:cs typeface="Times New Roman"/>
              </a:rPr>
              <a:t> JAKOU radu by nám dali?</a:t>
            </a:r>
          </a:p>
          <a:p>
            <a:pPr marL="342900" indent="-342900" algn="l">
              <a:buFont typeface="Arial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/>
                <a:cs typeface="Times New Roman"/>
              </a:rPr>
              <a:t> S ČÍM jim můžeme pomoci my?</a:t>
            </a:r>
          </a:p>
        </p:txBody>
      </p:sp>
    </p:spTree>
    <p:extLst>
      <p:ext uri="{BB962C8B-B14F-4D97-AF65-F5344CB8AC3E}">
        <p14:creationId xmlns:p14="http://schemas.microsoft.com/office/powerpoint/2010/main" val="5356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</TotalTime>
  <Words>438</Words>
  <Application>Microsoft Office PowerPoint</Application>
  <PresentationFormat>Předvádění na obrazovce (4:3)</PresentationFormat>
  <Paragraphs>76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 MEZIGENERAČNÍ SOLIDARITA a VZTAHY MEZI GENERACEMI </vt:lpstr>
      <vt:lpstr>PROČ JSME TADY?</vt:lpstr>
      <vt:lpstr>Posilování mezigeneračních vztahů je obohacující pro všechny generace</vt:lpstr>
      <vt:lpstr>RODINA JE NEJVÍC = pomáhá, podporuje,  dává sílu...</vt:lpstr>
      <vt:lpstr>SENIORŮ PŘIBÝVÁ  - v roce 2020 senioři tvoří cca třetinu všech obyvatel ČR</vt:lpstr>
      <vt:lpstr>MLUVME SPOLU a ZAPOJME SENIORY</vt:lpstr>
      <vt:lpstr>MLUVME SPOLU a ZAPOJME SENIORY</vt:lpstr>
      <vt:lpstr>MLUVME SPOLU a ZAPOJME SENIORY</vt:lpstr>
      <vt:lpstr>POVÍDEJTE SI SE SVÝMI PRARODIČI</vt:lpstr>
      <vt:lpstr>CO Realizujeme V PRAZE 22? Projekt  “Mluvme spolu a poznejme se navzájem”</vt:lpstr>
      <vt:lpstr>CO jsme v minulých letech společně realizovali? JAK se propojovala naše škola a senioři?</vt:lpstr>
      <vt:lpstr>Prezentace aplikace PowerPoint</vt:lpstr>
      <vt:lpstr>Vzdělávání žen/maminek školáků s hlídáním mladších dětí v DPSII.</vt:lpstr>
      <vt:lpstr>Podpora seniorů a mezigenerační solidarity</vt:lpstr>
      <vt:lpstr> PODPORA MEZIGENERAČNÍ SPOLUPRÁCE</vt:lpstr>
      <vt:lpstr> Představení projektu „Praha 22 podporuje seniory a mezigenerační spolupráci“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 a za váš zájem a ochotu pomáhat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ROVNÉ PŘÍLEŽITOSTI PRO ZAMĚSTNAVATELE</dc:title>
  <dc:creator>Kateřina Kaňoková</dc:creator>
  <cp:lastModifiedBy>Jiří Měchura</cp:lastModifiedBy>
  <cp:revision>506</cp:revision>
  <cp:lastPrinted>2013-10-24T05:24:46Z</cp:lastPrinted>
  <dcterms:created xsi:type="dcterms:W3CDTF">2013-05-27T02:41:07Z</dcterms:created>
  <dcterms:modified xsi:type="dcterms:W3CDTF">2021-01-19T13:25:18Z</dcterms:modified>
</cp:coreProperties>
</file>