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 snapToObjects="1">
      <p:cViewPr varScale="1">
        <p:scale>
          <a:sx n="122" d="100"/>
          <a:sy n="12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4B1-F33A-D241-BF28-83B87F9AB86E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7D9E742E-E472-B34B-80D3-A3134FFA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39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4B1-F33A-D241-BF28-83B87F9AB86E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42E-E472-B34B-80D3-A3134FFA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12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4B1-F33A-D241-BF28-83B87F9AB86E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42E-E472-B34B-80D3-A3134FFA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14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4B1-F33A-D241-BF28-83B87F9AB86E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42E-E472-B34B-80D3-A3134FFA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28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5B604B1-F33A-D241-BF28-83B87F9AB86E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D9E742E-E472-B34B-80D3-A3134FFA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96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4B1-F33A-D241-BF28-83B87F9AB86E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42E-E472-B34B-80D3-A3134FFA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55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4B1-F33A-D241-BF28-83B87F9AB86E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42E-E472-B34B-80D3-A3134FFA3EA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9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4B1-F33A-D241-BF28-83B87F9AB86E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42E-E472-B34B-80D3-A3134FFA3EA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2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4B1-F33A-D241-BF28-83B87F9AB86E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42E-E472-B34B-80D3-A3134FFA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36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4B1-F33A-D241-BF28-83B87F9AB86E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42E-E472-B34B-80D3-A3134FFA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93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04B1-F33A-D241-BF28-83B87F9AB86E}" type="datetimeFigureOut">
              <a:rPr lang="cs-CZ" smtClean="0"/>
              <a:t>19.1.2021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742E-E472-B34B-80D3-A3134FFA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2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5B604B1-F33A-D241-BF28-83B87F9AB86E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7D9E742E-E472-B34B-80D3-A3134FFA3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17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5C3F87-FCAE-4541-B781-FCB461FAF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6516241" cy="5571066"/>
          </a:xfrm>
        </p:spPr>
        <p:txBody>
          <a:bodyPr>
            <a:normAutofit/>
          </a:bodyPr>
          <a:lstStyle/>
          <a:p>
            <a:pPr algn="r"/>
            <a:r>
              <a:rPr lang="cs-CZ" sz="8800" dirty="0"/>
              <a:t>Svoboda a pouta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xmlns="" id="{FDB0A998-A5C6-45CB-ACF3-1CF639920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33595" y="1903304"/>
            <a:ext cx="3051394" cy="3051388"/>
            <a:chOff x="7933595" y="1903304"/>
            <a:chExt cx="3051394" cy="3051388"/>
          </a:xfrm>
        </p:grpSpPr>
        <p:sp>
          <p:nvSpPr>
            <p:cNvPr id="23" name="Oval 12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33595" y="1903304"/>
              <a:ext cx="3051394" cy="305138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13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95024" y="2064730"/>
              <a:ext cx="2728540" cy="2728536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62D10D7-E973-EE45-9DDF-70CA170A5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5025" y="2064730"/>
            <a:ext cx="2728540" cy="2728536"/>
          </a:xfrm>
        </p:spPr>
        <p:txBody>
          <a:bodyPr anchor="ctr">
            <a:norm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Místa, kudy kráčela historie</a:t>
            </a:r>
          </a:p>
        </p:txBody>
      </p:sp>
    </p:spTree>
    <p:extLst>
      <p:ext uri="{BB962C8B-B14F-4D97-AF65-F5344CB8AC3E}">
        <p14:creationId xmlns:p14="http://schemas.microsoft.com/office/powerpoint/2010/main" val="11236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, zeď, patro, strop&#10;&#10;Popis byl vytvořen automaticky">
            <a:extLst>
              <a:ext uri="{FF2B5EF4-FFF2-40B4-BE49-F238E27FC236}">
                <a16:creationId xmlns:a16="http://schemas.microsoft.com/office/drawing/2014/main" xmlns="" id="{28F0A0E0-F15F-894D-B11F-60567B3F2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7" r="34806" b="-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0202727-54F2-4F63-818F-99119BA21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B9A6FD-EC43-9E40-8FA7-4C2D5A46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000" dirty="0"/>
              <a:t>Petschkův palác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27337A2-65E5-3149-943C-08D3865B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V této budově sídlilo gestapo, vězni sem byli přiváženi z věznic, aby se podrobili výslechu. Výslech probíhal nepředstavitelným způsobem mučení, mnoho z vyslýchaných na místě zemřelo. Jiní raději před výslechem spáchali sebevraždu.</a:t>
            </a:r>
          </a:p>
          <a:p>
            <a:r>
              <a:rPr lang="cs-CZ" sz="1800" dirty="0"/>
              <a:t>Byla zde místnost zvaná biograf, kde vězni seděli v tichosti, bez pohybu na dřevěných lavicích a čekali až přijdou na řadu.</a:t>
            </a:r>
          </a:p>
          <a:p>
            <a:r>
              <a:rPr lang="cs-CZ" sz="1800" dirty="0"/>
              <a:t>Všechno, co se odehrávalo v této budově, alespoň z části, je velmi důležité vědět.</a:t>
            </a:r>
          </a:p>
          <a:p>
            <a:r>
              <a:rPr lang="cs-CZ" sz="1800" dirty="0"/>
              <a:t>Být v obraze, co všechno nevinní lidé museli podstupovat a opravdu ne před dlouhou dobou. Člověk by se snad měl i stydět, jestli nemá zájem o uvědomění se, co ti lidé zažili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7A73C12-F0BE-4AA8-845B-8CE5359D6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969367E-EAFB-4B65-ACBA-F5D36EE0B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DA60E8A-7C25-441D-80F6-60E944794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0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dav&#10;&#10;Popis byl vytvořen automaticky">
            <a:extLst>
              <a:ext uri="{FF2B5EF4-FFF2-40B4-BE49-F238E27FC236}">
                <a16:creationId xmlns:a16="http://schemas.microsoft.com/office/drawing/2014/main" xmlns="" id="{B575BDDB-FD33-6F4D-8D18-74654D8F9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77" r="-1" b="12603"/>
          <a:stretch/>
        </p:blipFill>
        <p:spPr>
          <a:xfrm>
            <a:off x="3344" y="3509433"/>
            <a:ext cx="4475150" cy="33485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C70C9C1-4C26-457E-A529-B8091CAC17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89E1897-7DB7-3F4F-8818-FFCDDC51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dirty="0"/>
              <a:t>Národní třída</a:t>
            </a:r>
          </a:p>
        </p:txBody>
      </p:sp>
      <p:pic>
        <p:nvPicPr>
          <p:cNvPr id="7" name="Obrázek 6" descr="Obsah obrázku text, interiér, strop&#10;&#10;Popis byl vytvořen automaticky">
            <a:extLst>
              <a:ext uri="{FF2B5EF4-FFF2-40B4-BE49-F238E27FC236}">
                <a16:creationId xmlns:a16="http://schemas.microsoft.com/office/drawing/2014/main" xmlns="" id="{F98FE18C-4621-E14E-B422-6A0C5618FE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234"/>
          <a:stretch/>
        </p:blipFill>
        <p:spPr>
          <a:xfrm>
            <a:off x="3344" y="10"/>
            <a:ext cx="4475150" cy="334855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9914C41-6BEC-1442-98E0-7AA0CBF6F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cs-CZ" sz="1800" dirty="0"/>
              <a:t>Další místo spojené s odporným režimem a zacházení s lidmi. Ten, kdo si stoupl před tank ubohé armády, má můj obdiv.</a:t>
            </a:r>
          </a:p>
          <a:p>
            <a:r>
              <a:rPr lang="cs-CZ" sz="1800" dirty="0"/>
              <a:t>17. listopad je datum, které změnilo naši zem navždy a přišlo s ním nové slovíčko: SVOBODA. Ovšem lidé si neuvědomili, že se slovem svoboda přijde ne moc oblíbené slovo: ZODPOVĚDNOST. Tato dvě slova jsou silná, o to víc mě mrzí, že moje generace si těchto slov neváží.</a:t>
            </a:r>
          </a:p>
          <a:p>
            <a:r>
              <a:rPr lang="cs-CZ" sz="1800" dirty="0"/>
              <a:t>Děkuji všem, kdo stál v tyto osudové dny v ulicích a zařídil svobodu. Je důležité si pád komunismu připomínat, protože si musíme uvědomit, že nejeden člověk obětoval život, aby další generace žili ve svobodě. Jak silní a kolik toho můžeme dokázat, když jsme všichni za jednoho.</a:t>
            </a:r>
          </a:p>
          <a:p>
            <a:pPr marL="0" indent="0">
              <a:buNone/>
            </a:pPr>
            <a:endParaRPr lang="cs-CZ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99FE2EA-9E5E-4C8E-A341-C1D5842A2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6974EC8-68EF-4705-928A-14A203F25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F8E3E59-4600-4A0E-AFE3-8B8CC1D27B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budova, exteriér, kámen&#10;&#10;Popis byl vytvořen automaticky">
            <a:extLst>
              <a:ext uri="{FF2B5EF4-FFF2-40B4-BE49-F238E27FC236}">
                <a16:creationId xmlns:a16="http://schemas.microsoft.com/office/drawing/2014/main" xmlns="" id="{E8BBB40C-C5E9-2142-A0D1-A876CDD5C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1" r="23042" b="-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202727-54F2-4F63-818F-99119BA21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E1F7F4-978E-664B-9074-B99BF434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000"/>
              <a:t>Kostel sv. Cyrila a Metoděje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64C4E8B-8234-8841-8777-F9641884C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cs-CZ" sz="1800"/>
              <a:t>Jeden z nejslavnějších kostelů u nás vůbec, protože v roce 1942 se zde skrývali parašutisté několik dnů potom, co spáchali úspěšný atentát na Heydricha.</a:t>
            </a:r>
          </a:p>
          <a:p>
            <a:r>
              <a:rPr lang="cs-CZ" sz="1800"/>
              <a:t>Parašutisté byli objeveni, protože jeden jejich přítel, který věděl, kde se schovávají, byl díky mučení vše prozradit.</a:t>
            </a:r>
          </a:p>
          <a:p>
            <a:r>
              <a:rPr lang="cs-CZ" sz="1800"/>
              <a:t>Němci do kostela napustili vodu, takže všichni uvnitř spáchali sebevraždu, neboť by se beztak utopili.</a:t>
            </a:r>
          </a:p>
          <a:p>
            <a:r>
              <a:rPr lang="cs-CZ" sz="1800"/>
              <a:t>Toto je další velmi významná událost, která by měla být navždy utkvěna v našich myšlenkách a vzpomenout si na oběti, na parašutisty, kteří obětovali život.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7A73C12-F0BE-4AA8-845B-8CE5359D6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969367E-EAFB-4B65-ACBA-F5D36EE0B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DA60E8A-7C25-441D-80F6-60E944794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4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obloha, exteriér, oblačno&#10;&#10;Popis byl vytvořen automaticky">
            <a:extLst>
              <a:ext uri="{FF2B5EF4-FFF2-40B4-BE49-F238E27FC236}">
                <a16:creationId xmlns:a16="http://schemas.microsoft.com/office/drawing/2014/main" xmlns="" id="{7345F861-D0EC-3C47-A8C8-968FF3846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45" b="17296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0202727-54F2-4F63-818F-99119BA21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D3FAB0-0270-7E4D-90AC-F983C00E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000" dirty="0" err="1"/>
              <a:t>Anthropoid</a:t>
            </a:r>
            <a:endParaRPr lang="cs-CZ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6796050-154C-4069-AAE3-6743E3AAC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cs-CZ" sz="1800" dirty="0"/>
              <a:t>Ať je situace jaká je a Češi už jsou dávno jiní… Stále se najde někdo, kdo by byl pro českou vlajku zemřel a český lid také. Kdyby to bylo na mě – ano, byl bych schopný umřít pro Česko. </a:t>
            </a:r>
          </a:p>
          <a:p>
            <a:r>
              <a:rPr lang="cs-CZ" sz="1800" dirty="0"/>
              <a:t>Něco podobného měli v plánu Gabčík a Kubiš a celá operace </a:t>
            </a:r>
            <a:r>
              <a:rPr lang="cs-CZ" sz="1800" dirty="0" err="1"/>
              <a:t>Anthropoid</a:t>
            </a:r>
            <a:r>
              <a:rPr lang="cs-CZ" sz="1800" dirty="0"/>
              <a:t>. Vnést do Čech hrdost a ano, povedlo se, i když se za tento čin zaplatilo daní nejvyšší.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7A73C12-F0BE-4AA8-845B-8CE5359D6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969367E-EAFB-4B65-ACBA-F5D36EE0B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5DA60E8A-7C25-441D-80F6-60E944794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5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budova, obloha, exteriér, obytný dům&#10;&#10;Popis byl vytvořen automaticky">
            <a:extLst>
              <a:ext uri="{FF2B5EF4-FFF2-40B4-BE49-F238E27FC236}">
                <a16:creationId xmlns:a16="http://schemas.microsoft.com/office/drawing/2014/main" xmlns="" id="{49DBC8B4-4C45-1E49-B37C-D46F84110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6" r="22711" b="-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202727-54F2-4F63-818F-99119BA21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D1423F-94AA-6546-BC13-F99D3D2E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000"/>
              <a:t>Legionářský dům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670B879-5F03-554B-8113-B4A86BCC5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cs-CZ" sz="1800"/>
              <a:t>Tento dům v Uhříněvsi byl vystavěn místo pomníku padlým vojákům v 1. světové válce. Dům byl a dosud je částečně obytným.</a:t>
            </a:r>
          </a:p>
          <a:p>
            <a:r>
              <a:rPr lang="cs-CZ" sz="1800"/>
              <a:t>Památková síň v 1. patře, která byla muzeem, dnes slouží jako obřadní síň.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7A73C12-F0BE-4AA8-845B-8CE5359D6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969367E-EAFB-4B65-ACBA-F5D36EE0B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DA60E8A-7C25-441D-80F6-60E944794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5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řevo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Širokoúhlá obrazovka</PresentationFormat>
  <Paragraphs>22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Calibri</vt:lpstr>
      <vt:lpstr>Georgia</vt:lpstr>
      <vt:lpstr>Rockwell Extra Bold</vt:lpstr>
      <vt:lpstr>Trebuchet MS</vt:lpstr>
      <vt:lpstr>Wingdings</vt:lpstr>
      <vt:lpstr>Dřevo</vt:lpstr>
      <vt:lpstr>Svoboda a pouta</vt:lpstr>
      <vt:lpstr>Petschkův palác</vt:lpstr>
      <vt:lpstr>Národní třída</vt:lpstr>
      <vt:lpstr>Kostel sv. Cyrila a Metoděje</vt:lpstr>
      <vt:lpstr>Anthropoid</vt:lpstr>
      <vt:lpstr>Legionářský dům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Svoboda a pouta</dc:title>
  <dc:creator>Kristýna Rothová</dc:creator>
  <cp:lastModifiedBy>Jiří Měchura</cp:lastModifiedBy>
  <cp:revision>1</cp:revision>
  <dcterms:created xsi:type="dcterms:W3CDTF">2021-01-19T10:26:43Z</dcterms:created>
  <dcterms:modified xsi:type="dcterms:W3CDTF">2021-01-19T13:21:45Z</dcterms:modified>
</cp:coreProperties>
</file>