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58" r:id="rId8"/>
    <p:sldId id="272" r:id="rId9"/>
    <p:sldId id="273" r:id="rId10"/>
    <p:sldId id="274" r:id="rId11"/>
    <p:sldId id="259" r:id="rId12"/>
    <p:sldId id="260" r:id="rId13"/>
    <p:sldId id="266" r:id="rId14"/>
    <p:sldId id="261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0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75861" y="466531"/>
            <a:ext cx="9797143" cy="4917231"/>
          </a:xfrm>
        </p:spPr>
        <p:txBody>
          <a:bodyPr/>
          <a:lstStyle/>
          <a:p>
            <a:pPr>
              <a:spcAft>
                <a:spcPts val="7200"/>
              </a:spcAft>
            </a:pPr>
            <a:r>
              <a:rPr lang="cs-CZ" sz="4000" dirty="0" smtClean="0"/>
              <a:t>Název projektu: </a:t>
            </a:r>
            <a:br>
              <a:rPr lang="cs-CZ" sz="4000" dirty="0" smtClean="0"/>
            </a:br>
            <a:r>
              <a:rPr lang="cs-CZ" sz="4000" b="1" dirty="0" smtClean="0"/>
              <a:t>Multikulturní šablony pro ZŠ Bratří Jandusů</a:t>
            </a:r>
            <a:br>
              <a:rPr lang="cs-CZ" sz="4000" b="1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Název vzdělávání: </a:t>
            </a:r>
            <a:br>
              <a:rPr lang="cs-CZ" sz="4000" dirty="0" smtClean="0"/>
            </a:br>
            <a:r>
              <a:rPr lang="cs-CZ" sz="4000" b="1" dirty="0" smtClean="0"/>
              <a:t>Stáž </a:t>
            </a:r>
            <a:r>
              <a:rPr lang="cs-CZ" sz="4000" b="1" dirty="0"/>
              <a:t>na základní škole na Maltě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98972" y="5570482"/>
            <a:ext cx="8825658" cy="861420"/>
          </a:xfrm>
        </p:spPr>
        <p:txBody>
          <a:bodyPr/>
          <a:lstStyle/>
          <a:p>
            <a:r>
              <a:rPr lang="cs-CZ" cap="none" dirty="0" smtClean="0"/>
              <a:t>Mgr. Jiří </a:t>
            </a:r>
            <a:r>
              <a:rPr lang="cs-CZ" cap="none" dirty="0"/>
              <a:t>M</a:t>
            </a:r>
            <a:r>
              <a:rPr lang="cs-CZ" cap="none" dirty="0" smtClean="0"/>
              <a:t>ěchura, Mgr. Šimona Fiřtová, Mgr. Jakub Kapr</a:t>
            </a:r>
            <a:endParaRPr lang="cs-CZ" cap="none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6" y="166937"/>
            <a:ext cx="6820633" cy="10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získaných znalostí </a:t>
            </a:r>
            <a:r>
              <a:rPr lang="cs-CZ" dirty="0" smtClean="0"/>
              <a:t>3. </a:t>
            </a:r>
            <a:r>
              <a:rPr lang="cs-CZ" dirty="0"/>
              <a:t>účastník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Znalosti ohledně způsobu výuky na ZŠ (Malta). </a:t>
            </a:r>
            <a:endParaRPr lang="cs-CZ" dirty="0" smtClean="0"/>
          </a:p>
          <a:p>
            <a:r>
              <a:rPr lang="cs-CZ" smtClean="0"/>
              <a:t>Stínová </a:t>
            </a:r>
            <a:r>
              <a:rPr lang="cs-CZ" dirty="0"/>
              <a:t>výuka u všech vyučujících na dané škole, rozprava s vedením školy o organizačních záležitostech a způsobu vedení výuky</a:t>
            </a:r>
            <a:r>
              <a:rPr lang="cs-CZ"/>
              <a:t>. </a:t>
            </a:r>
            <a:endParaRPr lang="cs-CZ" smtClean="0"/>
          </a:p>
          <a:p>
            <a:r>
              <a:rPr lang="cs-CZ" smtClean="0"/>
              <a:t>Sdílení </a:t>
            </a:r>
            <a:r>
              <a:rPr lang="cs-CZ" dirty="0"/>
              <a:t>zkušeností, učebních a didaktických metod při práci se žáky s odlišným mateřským jazykem – v rámci časových možností proběhlo dostatečně díky komunikaci s téměř všemi pedagogy dané školy.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804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963" r="6451" b="1489"/>
          <a:stretch/>
        </p:blipFill>
        <p:spPr>
          <a:xfrm rot="14945974">
            <a:off x="3849919" y="-103286"/>
            <a:ext cx="4469672" cy="641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1444" y="341388"/>
            <a:ext cx="3086134" cy="918882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„Science“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620" y="205175"/>
            <a:ext cx="2714823" cy="4828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603" y="0"/>
            <a:ext cx="38557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3811" y="2464002"/>
            <a:ext cx="3826717" cy="510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6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627" y="667322"/>
            <a:ext cx="2470313" cy="909551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Tělocvik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202" y="65216"/>
            <a:ext cx="3792798" cy="6746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8" y="65217"/>
            <a:ext cx="3257769" cy="5794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14364" y="1950001"/>
            <a:ext cx="5698022" cy="4273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1928" y="3429000"/>
            <a:ext cx="35461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200" b="1" dirty="0" smtClean="0">
                <a:solidFill>
                  <a:srgbClr val="FF0000"/>
                </a:solidFill>
              </a:rPr>
              <a:t>„Tělocvična“</a:t>
            </a:r>
            <a:endParaRPr lang="cs-CZ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5708" y="5527229"/>
            <a:ext cx="5325481" cy="900221"/>
          </a:xfrm>
        </p:spPr>
        <p:txBody>
          <a:bodyPr/>
          <a:lstStyle/>
          <a:p>
            <a:r>
              <a:rPr lang="cs-CZ" b="1" dirty="0" smtClean="0"/>
              <a:t>Přestávka na dvoře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678" y="102637"/>
            <a:ext cx="9041760" cy="50835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63" y="2644395"/>
            <a:ext cx="5498842" cy="41241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20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blob:https://web.whatsapp.com/295c8732-d224-4ee9-885c-120e44297e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4" descr="blob:https://web.whatsapp.com/295c8732-d224-4ee9-885c-120e44297e1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6" descr="blob:https://web.whatsapp.com/295c8732-d224-4ee9-885c-120e44297e1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7"/>
            <a:ext cx="12192000" cy="685466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1677" y="1245818"/>
            <a:ext cx="4402731" cy="1114826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Školní slavnost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1011-WA0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06234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07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Organizace…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91" t="11121" r="-791" b="8154"/>
          <a:stretch/>
        </p:blipFill>
        <p:spPr>
          <a:xfrm>
            <a:off x="4516900" y="0"/>
            <a:ext cx="4766492" cy="68437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754" y="3613306"/>
            <a:ext cx="4307246" cy="323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401" y="247445"/>
            <a:ext cx="9404723" cy="1400530"/>
          </a:xfrm>
        </p:spPr>
        <p:txBody>
          <a:bodyPr/>
          <a:lstStyle/>
          <a:p>
            <a:pPr algn="ctr"/>
            <a:r>
              <a:rPr lang="cs-CZ" b="1" dirty="0" smtClean="0"/>
              <a:t>My a …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19" y="1035600"/>
            <a:ext cx="7462762" cy="41957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319" y="1035600"/>
            <a:ext cx="24945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200" b="1" dirty="0" smtClean="0">
                <a:solidFill>
                  <a:srgbClr val="FF0000"/>
                </a:solidFill>
              </a:rPr>
              <a:t>…učitelé</a:t>
            </a:r>
            <a:endParaRPr lang="cs-CZ" sz="4200" b="1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589" t="32110" r="7075"/>
          <a:stretch/>
        </p:blipFill>
        <p:spPr>
          <a:xfrm>
            <a:off x="3601731" y="3228393"/>
            <a:ext cx="8590269" cy="36296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6604" y="3228393"/>
            <a:ext cx="23214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200" b="1" dirty="0" smtClean="0">
                <a:solidFill>
                  <a:srgbClr val="FF0000"/>
                </a:solidFill>
              </a:rPr>
              <a:t>…děti </a:t>
            </a:r>
            <a:r>
              <a:rPr lang="cs-CZ" sz="4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854" y="67268"/>
            <a:ext cx="9404723" cy="1119494"/>
          </a:xfrm>
        </p:spPr>
        <p:txBody>
          <a:bodyPr/>
          <a:lstStyle/>
          <a:p>
            <a:r>
              <a:rPr lang="cs-CZ" dirty="0" smtClean="0"/>
              <a:t>Základní informace o Maltě: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7672" y="3824902"/>
            <a:ext cx="3333394" cy="222139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9960" y="1283943"/>
            <a:ext cx="8014995" cy="523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oficiálně </a:t>
            </a:r>
            <a:r>
              <a:rPr lang="cs-CZ" sz="2300" dirty="0">
                <a:latin typeface="+mj-lt"/>
                <a:ea typeface="+mj-ea"/>
                <a:cs typeface="+mj-cs"/>
              </a:rPr>
              <a:t>Maltská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republika</a:t>
            </a: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hustě </a:t>
            </a:r>
            <a:r>
              <a:rPr lang="cs-CZ" sz="2300" dirty="0">
                <a:latin typeface="+mj-lt"/>
                <a:ea typeface="+mj-ea"/>
                <a:cs typeface="+mj-cs"/>
              </a:rPr>
              <a:t>obydlená ostrovní země ve Středozemním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moři</a:t>
            </a:r>
            <a:endParaRPr lang="cs-CZ" sz="23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nejmenší členská země EU (od r. 2004)</a:t>
            </a: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důležitý </a:t>
            </a:r>
            <a:r>
              <a:rPr lang="cs-CZ" sz="2300" dirty="0">
                <a:latin typeface="+mj-lt"/>
                <a:ea typeface="+mj-ea"/>
                <a:cs typeface="+mj-cs"/>
              </a:rPr>
              <a:t>obchodní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uzel</a:t>
            </a:r>
            <a:endParaRPr lang="cs-CZ" sz="23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>
                <a:latin typeface="+mj-lt"/>
                <a:ea typeface="+mj-ea"/>
                <a:cs typeface="+mj-cs"/>
              </a:rPr>
              <a:t>V průběhu dějin byla ovládaná Féničany, Kartágem, Římem, Byzantskou říší, Francouzi a Spojeným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královstvím</a:t>
            </a: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nezávislost </a:t>
            </a:r>
            <a:r>
              <a:rPr lang="cs-CZ" sz="2300" dirty="0">
                <a:latin typeface="+mj-lt"/>
                <a:ea typeface="+mj-ea"/>
                <a:cs typeface="+mj-cs"/>
              </a:rPr>
              <a:t>od Velké Británie získala v roce 1964,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stále </a:t>
            </a:r>
            <a:r>
              <a:rPr lang="cs-CZ" sz="2300" dirty="0">
                <a:latin typeface="+mj-lt"/>
                <a:ea typeface="+mj-ea"/>
                <a:cs typeface="+mj-cs"/>
              </a:rPr>
              <a:t>členem </a:t>
            </a:r>
            <a:r>
              <a:rPr lang="cs-CZ" sz="2300" dirty="0" err="1" smtClean="0">
                <a:latin typeface="+mj-lt"/>
                <a:ea typeface="+mj-ea"/>
                <a:cs typeface="+mj-cs"/>
              </a:rPr>
              <a:t>Commonwealthu</a:t>
            </a:r>
            <a:endParaRPr lang="cs-CZ" sz="23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Hlavním </a:t>
            </a:r>
            <a:r>
              <a:rPr lang="cs-CZ" sz="2300" dirty="0">
                <a:latin typeface="+mj-lt"/>
                <a:ea typeface="+mj-ea"/>
                <a:cs typeface="+mj-cs"/>
              </a:rPr>
              <a:t>městem je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Valletta</a:t>
            </a:r>
            <a:endParaRPr lang="cs-CZ" sz="23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cs-CZ" sz="2300" dirty="0" smtClean="0">
                <a:latin typeface="+mj-lt"/>
                <a:ea typeface="+mj-ea"/>
                <a:cs typeface="+mj-cs"/>
              </a:rPr>
              <a:t>Úřední jazyky: </a:t>
            </a:r>
            <a:r>
              <a:rPr lang="cs-CZ" sz="2300" dirty="0">
                <a:latin typeface="+mj-lt"/>
                <a:ea typeface="+mj-ea"/>
                <a:cs typeface="+mj-cs"/>
              </a:rPr>
              <a:t>maltština a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angličtina, další rozšířený jazyk </a:t>
            </a:r>
            <a:r>
              <a:rPr lang="cs-CZ" sz="2300" dirty="0">
                <a:latin typeface="+mj-lt"/>
                <a:ea typeface="+mj-ea"/>
                <a:cs typeface="+mj-cs"/>
              </a:rPr>
              <a:t>je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italština (66</a:t>
            </a:r>
            <a:r>
              <a:rPr lang="cs-CZ" sz="2300" dirty="0">
                <a:latin typeface="+mj-lt"/>
                <a:ea typeface="+mj-ea"/>
                <a:cs typeface="+mj-cs"/>
              </a:rPr>
              <a:t>% </a:t>
            </a:r>
            <a:r>
              <a:rPr lang="cs-CZ" sz="2300" dirty="0" smtClean="0">
                <a:latin typeface="+mj-lt"/>
                <a:ea typeface="+mj-ea"/>
                <a:cs typeface="+mj-cs"/>
              </a:rPr>
              <a:t>obyvatel</a:t>
            </a:r>
            <a:r>
              <a:rPr lang="cs-CZ" sz="2300" dirty="0"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Picture 2" descr="EU-Malt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97" y="67268"/>
            <a:ext cx="4033314" cy="339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7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Obyvatelstvo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7242" y="1203650"/>
            <a:ext cx="11513974" cy="5044750"/>
          </a:xfrm>
        </p:spPr>
        <p:txBody>
          <a:bodyPr>
            <a:noAutofit/>
          </a:bodyPr>
          <a:lstStyle/>
          <a:p>
            <a:r>
              <a:rPr lang="cs-CZ" sz="3000" dirty="0"/>
              <a:t>Přes 90 procent obyvatel žije v městech. Přibližně 3 procenta obyvatel </a:t>
            </a:r>
            <a:r>
              <a:rPr lang="cs-CZ" sz="3000" dirty="0" smtClean="0"/>
              <a:t>jsou </a:t>
            </a:r>
            <a:r>
              <a:rPr lang="cs-CZ" sz="3000" dirty="0"/>
              <a:t>cizinci, především Britové</a:t>
            </a:r>
            <a:r>
              <a:rPr lang="cs-CZ" sz="3000" dirty="0" smtClean="0"/>
              <a:t>.</a:t>
            </a:r>
            <a:endParaRPr lang="cs-CZ" sz="3000" dirty="0"/>
          </a:p>
          <a:p>
            <a:r>
              <a:rPr lang="cs-CZ" sz="3000" dirty="0"/>
              <a:t>průměrný věk obyvatelstva: celkový </a:t>
            </a:r>
            <a:r>
              <a:rPr lang="cs-CZ" sz="3000" dirty="0" smtClean="0"/>
              <a:t>41</a:t>
            </a:r>
            <a:r>
              <a:rPr lang="cs-CZ" sz="3000" dirty="0"/>
              <a:t> </a:t>
            </a:r>
            <a:r>
              <a:rPr lang="cs-CZ" sz="3000" dirty="0" smtClean="0"/>
              <a:t>let</a:t>
            </a:r>
          </a:p>
          <a:p>
            <a:r>
              <a:rPr lang="cs-CZ" sz="3000" dirty="0" smtClean="0"/>
              <a:t>průměrný </a:t>
            </a:r>
            <a:r>
              <a:rPr lang="cs-CZ" sz="3000" dirty="0"/>
              <a:t>věk dožití: 76,39 let u mužů, 80,43 let u </a:t>
            </a:r>
            <a:r>
              <a:rPr lang="cs-CZ" sz="3000" dirty="0" smtClean="0"/>
              <a:t>žen</a:t>
            </a:r>
          </a:p>
          <a:p>
            <a:r>
              <a:rPr lang="cs-CZ" sz="3000" dirty="0" smtClean="0"/>
              <a:t>Malta má poměrně přísný uprchlický systém.</a:t>
            </a:r>
          </a:p>
          <a:p>
            <a:r>
              <a:rPr lang="cs-CZ" sz="3000" dirty="0" smtClean="0"/>
              <a:t>V současné době čelí Malta uprchlické vlně, ale úspěšně se jí daří uprchlíky umisťovat do jiných zemí EU. Dokud pro uprchlíky nenajde umístění, nepřijme je na své území a své přístavy pro uprchlíky uzavřela.</a:t>
            </a:r>
          </a:p>
          <a:p>
            <a:r>
              <a:rPr lang="cs-CZ" sz="3000" dirty="0" smtClean="0"/>
              <a:t>Za rok 2019 do července „přijala“ Malta 1278 migrantů.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35533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0838" y="144808"/>
            <a:ext cx="9404723" cy="928214"/>
          </a:xfrm>
        </p:spPr>
        <p:txBody>
          <a:bodyPr/>
          <a:lstStyle/>
          <a:p>
            <a:r>
              <a:rPr lang="cs-CZ" dirty="0" smtClean="0"/>
              <a:t>Maltština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902" y="914400"/>
            <a:ext cx="10944808" cy="5334000"/>
          </a:xfrm>
        </p:spPr>
        <p:txBody>
          <a:bodyPr>
            <a:noAutofit/>
          </a:bodyPr>
          <a:lstStyle/>
          <a:p>
            <a:r>
              <a:rPr lang="cs-CZ" sz="3200" dirty="0" smtClean="0"/>
              <a:t>Maltštinou </a:t>
            </a:r>
            <a:r>
              <a:rPr lang="cs-CZ" sz="3200" dirty="0"/>
              <a:t>mluví kolem 400 000 obyvatel Malty a přibližně stejný počet Malťanů žijících v emigraci </a:t>
            </a:r>
            <a:r>
              <a:rPr lang="cs-CZ" sz="3200" dirty="0" smtClean="0"/>
              <a:t>(</a:t>
            </a:r>
            <a:r>
              <a:rPr lang="cs-CZ" sz="3200" dirty="0"/>
              <a:t>USA, Kanada, Austrálie, Velká Británie atd.). </a:t>
            </a:r>
            <a:endParaRPr lang="cs-CZ" sz="3200" dirty="0" smtClean="0"/>
          </a:p>
          <a:p>
            <a:r>
              <a:rPr lang="cs-CZ" sz="3200" dirty="0" smtClean="0"/>
              <a:t>Maltština </a:t>
            </a:r>
            <a:r>
              <a:rPr lang="cs-CZ" sz="3200" dirty="0"/>
              <a:t>je </a:t>
            </a:r>
            <a:r>
              <a:rPr lang="cs-CZ" sz="3200" dirty="0" smtClean="0"/>
              <a:t>úřední </a:t>
            </a:r>
            <a:r>
              <a:rPr lang="cs-CZ" sz="3200" dirty="0"/>
              <a:t>řečí na Maltě </a:t>
            </a:r>
            <a:r>
              <a:rPr lang="cs-CZ" sz="3200" dirty="0" smtClean="0"/>
              <a:t>od </a:t>
            </a:r>
            <a:r>
              <a:rPr lang="cs-CZ" sz="3200" dirty="0"/>
              <a:t>roku 1936, kdy spolu s angličtinou nahradila </a:t>
            </a:r>
            <a:r>
              <a:rPr lang="cs-CZ" sz="3200" dirty="0" smtClean="0"/>
              <a:t>italštinu.</a:t>
            </a:r>
          </a:p>
          <a:p>
            <a:r>
              <a:rPr lang="cs-CZ" sz="3200" dirty="0"/>
              <a:t>Maltština je </a:t>
            </a:r>
            <a:r>
              <a:rPr lang="cs-CZ" sz="3200" dirty="0" smtClean="0"/>
              <a:t>kombinací arabštiny </a:t>
            </a:r>
            <a:r>
              <a:rPr lang="cs-CZ" sz="3200" dirty="0"/>
              <a:t>s výraznými </a:t>
            </a:r>
            <a:r>
              <a:rPr lang="cs-CZ" sz="3200" dirty="0" smtClean="0"/>
              <a:t> prvky románských jazyků a </a:t>
            </a:r>
            <a:r>
              <a:rPr lang="cs-CZ" sz="3200" dirty="0"/>
              <a:t>také </a:t>
            </a:r>
            <a:r>
              <a:rPr lang="cs-CZ" sz="3200" dirty="0" smtClean="0"/>
              <a:t>angličtiny. </a:t>
            </a:r>
          </a:p>
          <a:p>
            <a:r>
              <a:rPr lang="cs-CZ" sz="3200" dirty="0" smtClean="0"/>
              <a:t>Maltština </a:t>
            </a:r>
            <a:r>
              <a:rPr lang="cs-CZ" sz="3200" dirty="0"/>
              <a:t>je jediným </a:t>
            </a:r>
            <a:r>
              <a:rPr lang="cs-CZ" sz="3200" dirty="0" smtClean="0"/>
              <a:t>arabským </a:t>
            </a:r>
            <a:r>
              <a:rPr lang="cs-CZ" sz="3200" dirty="0"/>
              <a:t>jazykem, který </a:t>
            </a:r>
            <a:r>
              <a:rPr lang="cs-CZ" sz="3200" dirty="0" smtClean="0"/>
              <a:t>píše </a:t>
            </a:r>
            <a:r>
              <a:rPr lang="cs-CZ" sz="3200" dirty="0"/>
              <a:t>latinkou.</a:t>
            </a:r>
          </a:p>
        </p:txBody>
      </p:sp>
    </p:spTree>
    <p:extLst>
      <p:ext uri="{BB962C8B-B14F-4D97-AF65-F5344CB8AC3E}">
        <p14:creationId xmlns:p14="http://schemas.microsoft.com/office/powerpoint/2010/main" val="10883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Maltský systém vzdělávání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2" y="1502230"/>
            <a:ext cx="9403742" cy="4746170"/>
          </a:xfrm>
        </p:spPr>
        <p:txBody>
          <a:bodyPr>
            <a:noAutofit/>
          </a:bodyPr>
          <a:lstStyle/>
          <a:p>
            <a:r>
              <a:rPr lang="cs-CZ" sz="3200" dirty="0"/>
              <a:t>Maltský systém vzdělávání je centralizovaný, hlavní odpovědnost leží na ministerstvu školství a </a:t>
            </a:r>
            <a:r>
              <a:rPr lang="cs-CZ" sz="3200" dirty="0" smtClean="0"/>
              <a:t>práce. </a:t>
            </a:r>
          </a:p>
          <a:p>
            <a:r>
              <a:rPr lang="cs-CZ" sz="3200" dirty="0" smtClean="0"/>
              <a:t>Vychází </a:t>
            </a:r>
            <a:r>
              <a:rPr lang="cs-CZ" sz="3200" dirty="0"/>
              <a:t>ze základní myšlenky: rovnost a kvalita. Tento závazek je </a:t>
            </a:r>
            <a:r>
              <a:rPr lang="cs-CZ" sz="3200" dirty="0" smtClean="0"/>
              <a:t>patrný </a:t>
            </a:r>
            <a:r>
              <a:rPr lang="cs-CZ" sz="3200" dirty="0"/>
              <a:t>v </a:t>
            </a:r>
            <a:r>
              <a:rPr lang="cs-CZ" sz="3200" dirty="0" smtClean="0"/>
              <a:t>inkluzivní </a:t>
            </a:r>
            <a:r>
              <a:rPr lang="cs-CZ" sz="3200" dirty="0"/>
              <a:t>politice na všech úrovních vzdělání. Zaručuje </a:t>
            </a:r>
            <a:r>
              <a:rPr lang="cs-CZ" sz="3200" dirty="0" smtClean="0"/>
              <a:t>bezplatné </a:t>
            </a:r>
            <a:r>
              <a:rPr lang="cs-CZ" sz="3200" dirty="0"/>
              <a:t>předškolní vzdělávání a péči</a:t>
            </a:r>
            <a:r>
              <a:rPr lang="cs-CZ" sz="3200" dirty="0" smtClean="0"/>
              <a:t>.</a:t>
            </a:r>
          </a:p>
          <a:p>
            <a:r>
              <a:rPr lang="cs-CZ" sz="3200" dirty="0" smtClean="0"/>
              <a:t>Oproti ČR jsou běžnější církevní školy.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793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5861" y="261257"/>
            <a:ext cx="9574973" cy="1511559"/>
          </a:xfrm>
        </p:spPr>
        <p:txBody>
          <a:bodyPr/>
          <a:lstStyle/>
          <a:p>
            <a:r>
              <a:rPr lang="cs-CZ" dirty="0"/>
              <a:t>Děti mají rozvíjet </a:t>
            </a:r>
            <a:r>
              <a:rPr lang="cs-CZ" dirty="0" smtClean="0"/>
              <a:t>ve školním </a:t>
            </a:r>
            <a:r>
              <a:rPr lang="cs-CZ" dirty="0"/>
              <a:t>zařízení tyto dovednosti: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9046" y="1875454"/>
            <a:ext cx="9060808" cy="4372946"/>
          </a:xfrm>
        </p:spPr>
        <p:txBody>
          <a:bodyPr>
            <a:noAutofit/>
          </a:bodyPr>
          <a:lstStyle/>
          <a:p>
            <a:r>
              <a:rPr lang="cs-CZ" sz="3000" dirty="0" smtClean="0"/>
              <a:t>sociální dovednosti</a:t>
            </a:r>
          </a:p>
          <a:p>
            <a:r>
              <a:rPr lang="cs-CZ" sz="3000" dirty="0" smtClean="0"/>
              <a:t>podpora morálního </a:t>
            </a:r>
            <a:r>
              <a:rPr lang="cs-CZ" sz="3000" dirty="0"/>
              <a:t>a spirituálního vývoje </a:t>
            </a:r>
            <a:endParaRPr lang="cs-CZ" sz="3000" dirty="0" smtClean="0"/>
          </a:p>
          <a:p>
            <a:r>
              <a:rPr lang="cs-CZ" sz="3000" dirty="0" smtClean="0"/>
              <a:t>numerická</a:t>
            </a:r>
            <a:r>
              <a:rPr lang="cs-CZ" sz="3000" dirty="0"/>
              <a:t>, </a:t>
            </a:r>
            <a:r>
              <a:rPr lang="cs-CZ" sz="3000" dirty="0" smtClean="0"/>
              <a:t>čtenářská </a:t>
            </a:r>
            <a:r>
              <a:rPr lang="cs-CZ" sz="3000" dirty="0"/>
              <a:t>a digitální </a:t>
            </a:r>
            <a:r>
              <a:rPr lang="cs-CZ" sz="3000" dirty="0" smtClean="0"/>
              <a:t>gramotnost</a:t>
            </a:r>
          </a:p>
          <a:p>
            <a:r>
              <a:rPr lang="cs-CZ" sz="3000" dirty="0" smtClean="0"/>
              <a:t>bilingvismus </a:t>
            </a:r>
            <a:r>
              <a:rPr lang="cs-CZ" sz="3000" dirty="0"/>
              <a:t>a jazyková vybavenost </a:t>
            </a:r>
            <a:r>
              <a:rPr lang="cs-CZ" sz="3000" dirty="0" smtClean="0"/>
              <a:t>v dalších </a:t>
            </a:r>
            <a:r>
              <a:rPr lang="cs-CZ" sz="3000" dirty="0"/>
              <a:t>cizích </a:t>
            </a:r>
            <a:r>
              <a:rPr lang="cs-CZ" sz="3000" dirty="0" smtClean="0"/>
              <a:t>jazycích </a:t>
            </a:r>
          </a:p>
          <a:p>
            <a:r>
              <a:rPr lang="cs-CZ" sz="3000" dirty="0" smtClean="0"/>
              <a:t>řešení </a:t>
            </a:r>
            <a:r>
              <a:rPr lang="cs-CZ" sz="3000" dirty="0"/>
              <a:t>problémů, rozvoj kritického a </a:t>
            </a:r>
            <a:r>
              <a:rPr lang="cs-CZ" sz="3000" dirty="0" smtClean="0"/>
              <a:t>tvořivého myšlení</a:t>
            </a:r>
          </a:p>
          <a:p>
            <a:r>
              <a:rPr lang="cs-CZ" sz="3000" dirty="0" smtClean="0"/>
              <a:t>rozvoj </a:t>
            </a:r>
            <a:r>
              <a:rPr lang="cs-CZ" sz="3000" dirty="0"/>
              <a:t>estetického cítění a vyjádření </a:t>
            </a:r>
          </a:p>
        </p:txBody>
      </p:sp>
    </p:spTree>
    <p:extLst>
      <p:ext uri="{BB962C8B-B14F-4D97-AF65-F5344CB8AC3E}">
        <p14:creationId xmlns:p14="http://schemas.microsoft.com/office/powerpoint/2010/main" val="27898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569167"/>
            <a:ext cx="9404723" cy="1007706"/>
          </a:xfrm>
        </p:spPr>
        <p:txBody>
          <a:bodyPr/>
          <a:lstStyle/>
          <a:p>
            <a:r>
              <a:rPr lang="cs-CZ" b="1" dirty="0"/>
              <a:t>Theresa </a:t>
            </a:r>
            <a:r>
              <a:rPr lang="cs-CZ" b="1" dirty="0" err="1"/>
              <a:t>Nuzzo</a:t>
            </a:r>
            <a:r>
              <a:rPr lang="cs-CZ" b="1" dirty="0"/>
              <a:t> </a:t>
            </a:r>
            <a:r>
              <a:rPr lang="cs-CZ" b="1" dirty="0" err="1"/>
              <a:t>School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0629" y="1876348"/>
            <a:ext cx="8285584" cy="4270309"/>
          </a:xfrm>
        </p:spPr>
        <p:txBody>
          <a:bodyPr>
            <a:normAutofit/>
          </a:bodyPr>
          <a:lstStyle/>
          <a:p>
            <a:r>
              <a:rPr lang="cs-CZ" sz="3400" dirty="0" smtClean="0"/>
              <a:t>470 dětí, 3 – 11 let (MŠ, 1. stupeň ZŠ)</a:t>
            </a:r>
          </a:p>
          <a:p>
            <a:r>
              <a:rPr lang="cs-CZ" sz="3400" dirty="0" smtClean="0"/>
              <a:t>Církevní výběrová škola</a:t>
            </a:r>
          </a:p>
          <a:p>
            <a:r>
              <a:rPr lang="cs-CZ" sz="3400" dirty="0" smtClean="0"/>
              <a:t>Okrajová část hl. města Valletta</a:t>
            </a:r>
          </a:p>
          <a:p>
            <a:r>
              <a:rPr lang="cs-CZ" sz="3400" dirty="0" smtClean="0"/>
              <a:t>Společné uniformy</a:t>
            </a:r>
          </a:p>
          <a:p>
            <a:r>
              <a:rPr lang="cs-CZ" sz="3400" dirty="0" smtClean="0"/>
              <a:t>Cca 20 dětí/třída (1 učitel + 1 asistent pedagoga)</a:t>
            </a:r>
          </a:p>
          <a:p>
            <a:endParaRPr lang="cs-CZ" sz="3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61647"/>
          <a:stretch/>
        </p:blipFill>
        <p:spPr>
          <a:xfrm>
            <a:off x="6600756" y="61452"/>
            <a:ext cx="1735495" cy="17534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251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získaných znalostí 1. účastník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Velmi mě obohatila práce se žáky z odlišného sociokulturního prostředí, s OMJ, výuka v Aj, práce druhého pedagoga ve třídě (jeho individuální přístup k žákům s OMJ). </a:t>
            </a:r>
            <a:endParaRPr lang="cs-CZ" dirty="0" smtClean="0"/>
          </a:p>
          <a:p>
            <a:r>
              <a:rPr lang="cs-CZ" dirty="0" smtClean="0"/>
              <a:t>Žáci </a:t>
            </a:r>
            <a:r>
              <a:rPr lang="cs-CZ" dirty="0"/>
              <a:t>s OMJ jsou velmi dobře začleněni do kolektivu třídy. </a:t>
            </a:r>
            <a:endParaRPr lang="cs-CZ" dirty="0" smtClean="0"/>
          </a:p>
          <a:p>
            <a:r>
              <a:rPr lang="cs-CZ" dirty="0" smtClean="0"/>
              <a:t>Přínos </a:t>
            </a:r>
            <a:r>
              <a:rPr lang="cs-CZ" dirty="0"/>
              <a:t>pro mé další působení v naší škole je, působit na žáky, rodiče a ukazovat jim, že žáci s OMJ mohou ostatní obohatit, jsou pro školu přínosem např. v sociokulturní oblasti. </a:t>
            </a:r>
            <a:endParaRPr lang="cs-CZ" dirty="0" smtClean="0"/>
          </a:p>
          <a:p>
            <a:r>
              <a:rPr lang="cs-CZ" dirty="0" smtClean="0"/>
              <a:t>Také </a:t>
            </a:r>
            <a:r>
              <a:rPr lang="cs-CZ" dirty="0"/>
              <a:t>využití AP, případně druhého učitele ve třídě je pro práci s těmito žáky s OMJ velmi potřebná. </a:t>
            </a:r>
            <a:endParaRPr lang="cs-CZ" dirty="0" smtClean="0"/>
          </a:p>
          <a:p>
            <a:r>
              <a:rPr lang="cs-CZ" dirty="0" smtClean="0"/>
              <a:t>Využití </a:t>
            </a:r>
            <a:r>
              <a:rPr lang="cs-CZ" dirty="0"/>
              <a:t>ICT ve výuce a při práci se žáky s OMJ, výuka v cizím jazyce, metoda CLILL. </a:t>
            </a:r>
            <a:endParaRPr lang="cs-CZ" dirty="0" smtClean="0"/>
          </a:p>
          <a:p>
            <a:r>
              <a:rPr lang="cs-CZ" dirty="0" smtClean="0"/>
              <a:t>Jiná </a:t>
            </a:r>
            <a:r>
              <a:rPr lang="cs-CZ" dirty="0"/>
              <a:t>skladba předmětů a mezipředmětové vazby. </a:t>
            </a:r>
            <a:endParaRPr lang="cs-CZ" dirty="0" smtClean="0"/>
          </a:p>
          <a:p>
            <a:r>
              <a:rPr lang="cs-CZ" dirty="0" smtClean="0"/>
              <a:t>Skupinová </a:t>
            </a:r>
            <a:r>
              <a:rPr lang="cs-CZ" dirty="0"/>
              <a:t>práce. Slovní hodnocení žáků. </a:t>
            </a:r>
            <a:endParaRPr lang="cs-CZ" dirty="0" smtClean="0"/>
          </a:p>
          <a:p>
            <a:r>
              <a:rPr lang="cs-CZ" dirty="0" smtClean="0"/>
              <a:t>Dále </a:t>
            </a:r>
            <a:r>
              <a:rPr lang="cs-CZ" dirty="0"/>
              <a:t>práce s názornými pomůckami, pokusy. </a:t>
            </a:r>
            <a:endParaRPr lang="cs-CZ" dirty="0" smtClean="0"/>
          </a:p>
          <a:p>
            <a:r>
              <a:rPr lang="cs-CZ" dirty="0" smtClean="0"/>
              <a:t>Procvičení </a:t>
            </a:r>
            <a:r>
              <a:rPr lang="cs-CZ" dirty="0"/>
              <a:t>cizího jazyka (Aj), komunikace s učiteli, vedením školy. </a:t>
            </a:r>
            <a:endParaRPr lang="cs-CZ" dirty="0" smtClean="0"/>
          </a:p>
          <a:p>
            <a:r>
              <a:rPr lang="cs-CZ" dirty="0" smtClean="0"/>
              <a:t>Poznání </a:t>
            </a:r>
            <a:r>
              <a:rPr lang="cs-CZ" dirty="0"/>
              <a:t>kulturního prostředí Malty.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1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získaných znalostí </a:t>
            </a:r>
            <a:r>
              <a:rPr lang="cs-CZ" dirty="0" smtClean="0"/>
              <a:t>2. účastník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Náhled do způsobu výuky ve vícejazyčném prostředí. </a:t>
            </a:r>
            <a:endParaRPr lang="cs-CZ" dirty="0" smtClean="0"/>
          </a:p>
          <a:p>
            <a:r>
              <a:rPr lang="cs-CZ" dirty="0" smtClean="0"/>
              <a:t>Formy </a:t>
            </a:r>
            <a:r>
              <a:rPr lang="cs-CZ" dirty="0"/>
              <a:t>výuky v jiném než mateřském jazyce. </a:t>
            </a:r>
            <a:endParaRPr lang="cs-CZ" dirty="0" smtClean="0"/>
          </a:p>
          <a:p>
            <a:r>
              <a:rPr lang="cs-CZ" dirty="0" smtClean="0"/>
              <a:t>Práce </a:t>
            </a:r>
            <a:r>
              <a:rPr lang="cs-CZ" dirty="0"/>
              <a:t>s cizojazyčným vzdělávacím materiálem. </a:t>
            </a:r>
            <a:endParaRPr lang="cs-CZ" dirty="0" smtClean="0"/>
          </a:p>
          <a:p>
            <a:r>
              <a:rPr lang="cs-CZ" dirty="0" smtClean="0"/>
              <a:t>Organizace </a:t>
            </a:r>
            <a:r>
              <a:rPr lang="cs-CZ" dirty="0"/>
              <a:t>práce ve skupinách různých vědomostních a jazykových úrovní. </a:t>
            </a:r>
            <a:endParaRPr lang="cs-CZ" dirty="0" smtClean="0"/>
          </a:p>
          <a:p>
            <a:r>
              <a:rPr lang="cs-CZ" dirty="0" smtClean="0"/>
              <a:t>Porovnání </a:t>
            </a:r>
            <a:r>
              <a:rPr lang="cs-CZ" dirty="0"/>
              <a:t>rozdílných školních systémů a hodnocení práce žáků. </a:t>
            </a:r>
            <a:endParaRPr lang="cs-CZ" dirty="0" smtClean="0"/>
          </a:p>
          <a:p>
            <a:r>
              <a:rPr lang="cs-CZ" dirty="0" smtClean="0"/>
              <a:t>Porozumění </a:t>
            </a:r>
            <a:r>
              <a:rPr lang="cs-CZ" dirty="0"/>
              <a:t>základním principům, jak pracovat s žáky s odlišným mateřským jazykem, jak přistupovat k hodnocení jejich práce a pokroku a tomu, jak je pozitivně motivovat.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4452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</TotalTime>
  <Words>383</Words>
  <Application>Microsoft Office PowerPoint</Application>
  <PresentationFormat>Širokoúhlá obrazovka</PresentationFormat>
  <Paragraphs>71</Paragraphs>
  <Slides>18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</vt:lpstr>
      <vt:lpstr>Wingdings 3</vt:lpstr>
      <vt:lpstr>Ion</vt:lpstr>
      <vt:lpstr>Název projektu:  Multikulturní šablony pro ZŠ Bratří Jandusů  Název vzdělávání:  Stáž na základní škole na Maltě</vt:lpstr>
      <vt:lpstr>Základní informace o Maltě:</vt:lpstr>
      <vt:lpstr>Obyvatelstvo</vt:lpstr>
      <vt:lpstr>Maltština</vt:lpstr>
      <vt:lpstr>Maltský systém vzdělávání</vt:lpstr>
      <vt:lpstr>Děti mají rozvíjet ve školním zařízení tyto dovednosti:</vt:lpstr>
      <vt:lpstr>Theresa Nuzzo School</vt:lpstr>
      <vt:lpstr>Popis získaných znalostí 1. účastník</vt:lpstr>
      <vt:lpstr>Popis získaných znalostí 2. účastník</vt:lpstr>
      <vt:lpstr>Popis získaných znalostí 3. účastník</vt:lpstr>
      <vt:lpstr>„Science“</vt:lpstr>
      <vt:lpstr>Tělocvik</vt:lpstr>
      <vt:lpstr>Prezentace aplikace PowerPoint</vt:lpstr>
      <vt:lpstr>Přestávka na dvoře</vt:lpstr>
      <vt:lpstr>Školní slavnost</vt:lpstr>
      <vt:lpstr>Prezentace aplikace PowerPoint</vt:lpstr>
      <vt:lpstr>Organizace…</vt:lpstr>
      <vt:lpstr>My a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projektu:  Multikulturní šablony pro ZŠ Bratří Jandusů  Název vzdělávání:  Stáž na základní škole na Maltě</dc:title>
  <dc:creator>Šimona Fiřtová</dc:creator>
  <cp:lastModifiedBy>Jiří Měchura</cp:lastModifiedBy>
  <cp:revision>11</cp:revision>
  <dcterms:created xsi:type="dcterms:W3CDTF">2019-10-11T15:21:48Z</dcterms:created>
  <dcterms:modified xsi:type="dcterms:W3CDTF">2020-03-16T12:41:55Z</dcterms:modified>
</cp:coreProperties>
</file>