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0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9EDE71-8EAB-4B93-AE53-DE153DB401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CFB51F2-279B-4229-AED6-2A9B10B168B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DE71-8EAB-4B93-AE53-DE153DB401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51F2-279B-4229-AED6-2A9B10B168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DE71-8EAB-4B93-AE53-DE153DB401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51F2-279B-4229-AED6-2A9B10B168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9EDE71-8EAB-4B93-AE53-DE153DB401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FB51F2-279B-4229-AED6-2A9B10B168B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9EDE71-8EAB-4B93-AE53-DE153DB401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CFB51F2-279B-4229-AED6-2A9B10B168B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DE71-8EAB-4B93-AE53-DE153DB401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51F2-279B-4229-AED6-2A9B10B168B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DE71-8EAB-4B93-AE53-DE153DB401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51F2-279B-4229-AED6-2A9B10B168B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9EDE71-8EAB-4B93-AE53-DE153DB401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FB51F2-279B-4229-AED6-2A9B10B168B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DE71-8EAB-4B93-AE53-DE153DB401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51F2-279B-4229-AED6-2A9B10B168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9EDE71-8EAB-4B93-AE53-DE153DB401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FB51F2-279B-4229-AED6-2A9B10B168B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9EDE71-8EAB-4B93-AE53-DE153DB401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FB51F2-279B-4229-AED6-2A9B10B168B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9EDE71-8EAB-4B93-AE53-DE153DB401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FB51F2-279B-4229-AED6-2A9B10B168B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Portugalsko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28.5. – 31.5. 2019</a:t>
            </a:r>
          </a:p>
          <a:p>
            <a:r>
              <a:rPr lang="cs-CZ" dirty="0" smtClean="0"/>
              <a:t>Andrea Fišerová, Kristýna Rothová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48768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/>
              <a:t>Školní knihovna</a:t>
            </a:r>
            <a:br>
              <a:rPr lang="cs-CZ" dirty="0" smtClean="0"/>
            </a:br>
            <a:r>
              <a:rPr lang="cs-CZ" sz="2000" dirty="0"/>
              <a:t>K</a:t>
            </a:r>
            <a:r>
              <a:rPr lang="cs-CZ" sz="2000" dirty="0" smtClean="0"/>
              <a:t>aždá škola v Portugalsku má svoji vlastní knihovnu.</a:t>
            </a:r>
            <a:endParaRPr lang="cs-CZ" dirty="0"/>
          </a:p>
        </p:txBody>
      </p:sp>
      <p:pic>
        <p:nvPicPr>
          <p:cNvPr id="4099" name="Picture 3" descr="C:\Users\Tyna\Downloads\POrtugal\IMG_115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87" y="1412776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/>
              <a:t>Školní jídelna</a:t>
            </a:r>
            <a:br>
              <a:rPr lang="cs-CZ" dirty="0" smtClean="0"/>
            </a:br>
            <a:r>
              <a:rPr lang="cs-CZ" sz="2000" dirty="0"/>
              <a:t>O</a:t>
            </a:r>
            <a:r>
              <a:rPr lang="cs-CZ" sz="2000" dirty="0" smtClean="0"/>
              <a:t> děti v jídelně se starají zaměstnanci jídelny.</a:t>
            </a:r>
            <a:endParaRPr lang="cs-CZ" dirty="0"/>
          </a:p>
        </p:txBody>
      </p:sp>
      <p:pic>
        <p:nvPicPr>
          <p:cNvPr id="5122" name="Picture 2" descr="C:\Users\Tyna\Downloads\POrtugal\IMG_121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472074" cy="41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Základní – mateřská škola</a:t>
            </a:r>
            <a:br>
              <a:rPr lang="cs-CZ" dirty="0" smtClean="0"/>
            </a:br>
            <a:r>
              <a:rPr lang="cs-CZ" sz="2000" dirty="0" smtClean="0"/>
              <a:t>Pedagogové mají k dětem velmi blízký vztah. Nikdo zde neřeší jak vypadáte. Do školky dorazila holčička tmavší pleti a učitelka ji bez obav nazvala „</a:t>
            </a:r>
            <a:r>
              <a:rPr lang="cs-CZ" sz="2000" dirty="0" err="1" smtClean="0"/>
              <a:t>Gipsy</a:t>
            </a:r>
            <a:r>
              <a:rPr lang="cs-CZ" sz="2000" dirty="0" smtClean="0"/>
              <a:t>“, to by u nás asi neprošlo…</a:t>
            </a:r>
            <a:endParaRPr lang="cs-CZ" dirty="0"/>
          </a:p>
        </p:txBody>
      </p:sp>
      <p:pic>
        <p:nvPicPr>
          <p:cNvPr id="7170" name="Picture 2" descr="C:\Users\Tyna\Downloads\POrtugal\IMG_127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551861" cy="26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yna\Downloads\POrtugal\IMG_127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yna\Downloads\POrtugal\IMG_127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2" y="4076672"/>
            <a:ext cx="3551968" cy="266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Školní družina</a:t>
            </a:r>
            <a:br>
              <a:rPr lang="cs-CZ" dirty="0" smtClean="0"/>
            </a:br>
            <a:r>
              <a:rPr lang="cs-CZ" sz="2200" dirty="0"/>
              <a:t>O</a:t>
            </a:r>
            <a:r>
              <a:rPr lang="cs-CZ" sz="2200" dirty="0" smtClean="0"/>
              <a:t>proti naší </a:t>
            </a:r>
            <a:r>
              <a:rPr lang="cs-CZ" sz="2200" dirty="0" err="1" smtClean="0"/>
              <a:t>šd</a:t>
            </a:r>
            <a:r>
              <a:rPr lang="cs-CZ" sz="2200" dirty="0" smtClean="0"/>
              <a:t> „chudší“ prostředí, ale zase není přeplácaná obrázky…</a:t>
            </a:r>
            <a:endParaRPr lang="cs-CZ" dirty="0"/>
          </a:p>
        </p:txBody>
      </p:sp>
      <p:pic>
        <p:nvPicPr>
          <p:cNvPr id="6146" name="Picture 2" descr="C:\Users\Tyna\Downloads\POrtugal\IMG_126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1" y="1133437"/>
            <a:ext cx="4566699" cy="34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yna\Downloads\POrtugal\IMG_127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15744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yna\Downloads\POrtugal\IMG_127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02" y="4558461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Místní děti </a:t>
            </a:r>
            <a:r>
              <a:rPr lang="cs-CZ" dirty="0" smtClean="0">
                <a:sym typeface="Wingdings" panose="05000000000000000000" pitchFamily="2" charset="2"/>
              </a:rPr>
              <a:t>…</a:t>
            </a:r>
            <a:endParaRPr lang="cs-CZ" dirty="0"/>
          </a:p>
        </p:txBody>
      </p:sp>
      <p:pic>
        <p:nvPicPr>
          <p:cNvPr id="8194" name="Picture 2" descr="C:\Users\Tyna\Downloads\POrtugal\IMG_128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17" y="1340968"/>
            <a:ext cx="4419980" cy="33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yna\Downloads\POrtugal\IMG_130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4"/>
          <a:stretch/>
        </p:blipFill>
        <p:spPr bwMode="auto">
          <a:xfrm>
            <a:off x="323528" y="116632"/>
            <a:ext cx="366938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yna\Downloads\POrtugal\IMG_131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9" b="11948"/>
          <a:stretch/>
        </p:blipFill>
        <p:spPr bwMode="auto">
          <a:xfrm>
            <a:off x="1691680" y="3716632"/>
            <a:ext cx="48000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… byly přátelské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9218" name="Picture 2" descr="C:\Users\Tyna\Downloads\POrtugal\IMG_13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80157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yna\Downloads\POrtugal\IMG_1289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r="20832"/>
          <a:stretch/>
        </p:blipFill>
        <p:spPr bwMode="auto">
          <a:xfrm>
            <a:off x="5269115" y="1772816"/>
            <a:ext cx="326745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Stejně jako učitelský sbor</a:t>
            </a:r>
            <a:br>
              <a:rPr lang="cs-CZ" dirty="0" smtClean="0"/>
            </a:br>
            <a:r>
              <a:rPr lang="cs-CZ" sz="2000" dirty="0"/>
              <a:t>A</a:t>
            </a:r>
            <a:r>
              <a:rPr lang="cs-CZ" sz="2000" dirty="0" smtClean="0"/>
              <a:t> takhle vypadá portugalská velká přestávka</a:t>
            </a:r>
            <a:br>
              <a:rPr lang="cs-CZ" sz="2000" dirty="0" smtClean="0"/>
            </a:br>
            <a:r>
              <a:rPr lang="cs-CZ" sz="2000" dirty="0" smtClean="0"/>
              <a:t>Měli bychom si z nich vzít příklad – užívat si každý den a usmívat se </a:t>
            </a:r>
            <a:r>
              <a:rPr lang="cs-CZ" sz="2000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10242" name="Picture 2" descr="C:\Users\Tyna\Downloads\POrtugal\IMG_12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32" y="1700808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získaných znalostí </a:t>
            </a:r>
            <a:r>
              <a:rPr lang="cs-CZ" dirty="0" smtClean="0"/>
              <a:t>1. </a:t>
            </a:r>
            <a:r>
              <a:rPr lang="cs-CZ" dirty="0"/>
              <a:t>účastník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Práce se žáky z jiného sociokulturního prostředí, se žáky s OMJ. </a:t>
            </a:r>
            <a:endParaRPr lang="cs-CZ" dirty="0" smtClean="0"/>
          </a:p>
          <a:p>
            <a:r>
              <a:rPr lang="cs-CZ" dirty="0" smtClean="0"/>
              <a:t>Seznámení </a:t>
            </a:r>
            <a:r>
              <a:rPr lang="cs-CZ" dirty="0"/>
              <a:t>se systémem vzdělávání v Portugalsku, formami a metodami výuky. </a:t>
            </a:r>
            <a:endParaRPr lang="cs-CZ" dirty="0" smtClean="0"/>
          </a:p>
          <a:p>
            <a:r>
              <a:rPr lang="cs-CZ" dirty="0" smtClean="0"/>
              <a:t>Zlepšení </a:t>
            </a:r>
            <a:r>
              <a:rPr lang="cs-CZ" dirty="0"/>
              <a:t>jazykových dovedností.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08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získaných znalostí </a:t>
            </a:r>
            <a:r>
              <a:rPr lang="cs-CZ" dirty="0" smtClean="0"/>
              <a:t>2. </a:t>
            </a:r>
            <a:r>
              <a:rPr lang="cs-CZ" dirty="0"/>
              <a:t>účastník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Zlepšení jazykových dovedností, </a:t>
            </a:r>
            <a:endParaRPr lang="cs-CZ" dirty="0" smtClean="0"/>
          </a:p>
          <a:p>
            <a:r>
              <a:rPr lang="cs-CZ" dirty="0" smtClean="0"/>
              <a:t>seznámení </a:t>
            </a:r>
            <a:r>
              <a:rPr lang="cs-CZ" dirty="0"/>
              <a:t>s portugalským systémem školství, </a:t>
            </a:r>
            <a:endParaRPr lang="cs-CZ" dirty="0" smtClean="0"/>
          </a:p>
          <a:p>
            <a:r>
              <a:rPr lang="cs-CZ" dirty="0" smtClean="0"/>
              <a:t>práce </a:t>
            </a:r>
            <a:r>
              <a:rPr lang="cs-CZ" dirty="0"/>
              <a:t>se žáky s OMJ a akceptace jiných národnostních menšin. </a:t>
            </a:r>
            <a:endParaRPr lang="cs-CZ" dirty="0" smtClean="0"/>
          </a:p>
          <a:p>
            <a:r>
              <a:rPr lang="cs-CZ" dirty="0" smtClean="0"/>
              <a:t>Způsob </a:t>
            </a:r>
            <a:r>
              <a:rPr lang="cs-CZ" dirty="0"/>
              <a:t>výuky a práce ve třídě s odlišnou úrovní žáků (vědomostí i znalostí portugalského jazyka).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46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38936" cy="4873752"/>
          </a:xfrm>
        </p:spPr>
        <p:txBody>
          <a:bodyPr/>
          <a:lstStyle/>
          <a:p>
            <a:r>
              <a:rPr lang="cs-CZ" dirty="0" smtClean="0"/>
              <a:t>Skládá se ze 7 škol: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dirty="0"/>
              <a:t>Střední škola třetího </a:t>
            </a:r>
            <a:r>
              <a:rPr lang="cs-CZ" dirty="0" smtClean="0"/>
              <a:t>cyklu</a:t>
            </a:r>
          </a:p>
          <a:p>
            <a:pPr lvl="1"/>
            <a:endParaRPr lang="cs-CZ" dirty="0" smtClean="0"/>
          </a:p>
          <a:p>
            <a:pPr lvl="1"/>
            <a:r>
              <a:rPr lang="cs-CZ" dirty="0"/>
              <a:t>Z</a:t>
            </a:r>
            <a:r>
              <a:rPr lang="cs-CZ" dirty="0" smtClean="0"/>
              <a:t>ákladní </a:t>
            </a:r>
            <a:r>
              <a:rPr lang="cs-CZ" dirty="0"/>
              <a:t>škola druhého a třetího </a:t>
            </a:r>
            <a:r>
              <a:rPr lang="cs-CZ" dirty="0" smtClean="0"/>
              <a:t>cyklu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5 základních - mateřských škol </a:t>
            </a:r>
            <a:r>
              <a:rPr lang="cs-CZ" dirty="0"/>
              <a:t>1. cyklu.</a:t>
            </a:r>
          </a:p>
        </p:txBody>
      </p:sp>
      <p:pic>
        <p:nvPicPr>
          <p:cNvPr id="1026" name="Picture 2" descr="C:\Users\Tyna\Downloads\FitFab\logo_ex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2952328" cy="118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Tyna\Downloads\POrtugal\IMG_127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74" y="1988840"/>
            <a:ext cx="286231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944" cy="4873752"/>
          </a:xfrm>
        </p:spPr>
        <p:txBody>
          <a:bodyPr/>
          <a:lstStyle/>
          <a:p>
            <a:r>
              <a:rPr lang="cs-CZ" dirty="0" smtClean="0"/>
              <a:t>Začátek vyučování v 9 hodin</a:t>
            </a:r>
          </a:p>
          <a:p>
            <a:r>
              <a:rPr lang="cs-CZ" dirty="0" smtClean="0"/>
              <a:t>Učitelé se ráno scházejí v kavárně a do školy přijíždějí těsně před devátou</a:t>
            </a:r>
          </a:p>
          <a:p>
            <a:r>
              <a:rPr lang="cs-CZ" dirty="0" smtClean="0"/>
              <a:t>Vyučovací hodina trvá 50 min</a:t>
            </a:r>
          </a:p>
          <a:p>
            <a:r>
              <a:rPr lang="cs-CZ" dirty="0" smtClean="0"/>
              <a:t>Přestávky - </a:t>
            </a:r>
            <a:r>
              <a:rPr lang="cs-CZ" dirty="0"/>
              <a:t>1</a:t>
            </a:r>
            <a:r>
              <a:rPr lang="cs-CZ" dirty="0" smtClean="0"/>
              <a:t>0 min (i venku)</a:t>
            </a:r>
          </a:p>
          <a:p>
            <a:r>
              <a:rPr lang="cs-CZ" dirty="0"/>
              <a:t>Max. 26 žáků/třída</a:t>
            </a:r>
          </a:p>
          <a:p>
            <a:r>
              <a:rPr lang="cs-CZ" dirty="0"/>
              <a:t>1700 žáků ve </a:t>
            </a:r>
            <a:r>
              <a:rPr lang="cs-CZ" dirty="0" smtClean="0"/>
              <a:t>škole</a:t>
            </a:r>
          </a:p>
          <a:p>
            <a:r>
              <a:rPr lang="cs-CZ" dirty="0" smtClean="0"/>
              <a:t>Povinná školní docházka do 18</a:t>
            </a:r>
            <a:endParaRPr lang="cs-CZ" dirty="0"/>
          </a:p>
          <a:p>
            <a:r>
              <a:rPr lang="cs-CZ" dirty="0" smtClean="0"/>
              <a:t>Děti nehlídá učitel, ale speciální „chůvy“</a:t>
            </a:r>
          </a:p>
          <a:p>
            <a:endParaRPr lang="cs-CZ" dirty="0"/>
          </a:p>
        </p:txBody>
      </p:sp>
      <p:pic>
        <p:nvPicPr>
          <p:cNvPr id="5" name="Picture 2" descr="C:\Users\Tyna\Downloads\FitFab\logo_ex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2952328" cy="118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yna\Downloads\POrtugal\IMG_120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15" y="1916832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Střední 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Obory:</a:t>
            </a:r>
            <a:endParaRPr lang="cs-CZ" dirty="0"/>
          </a:p>
          <a:p>
            <a:pPr lvl="1"/>
            <a:r>
              <a:rPr lang="cs-CZ" dirty="0"/>
              <a:t>Věda a technologie</a:t>
            </a:r>
          </a:p>
          <a:p>
            <a:pPr lvl="1"/>
            <a:r>
              <a:rPr lang="cs-CZ" dirty="0"/>
              <a:t>Jazyky a humanitní zaměření</a:t>
            </a:r>
          </a:p>
          <a:p>
            <a:pPr lvl="1"/>
            <a:r>
              <a:rPr lang="cs-CZ" dirty="0"/>
              <a:t>Socioekonomické vědy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C:\Users\Tyna\Downloads\POrtugal\IMG_115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353000" cy="32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yna\Downloads\POrtugal\IMG_115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3919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smtClean="0"/>
              <a:t>Střední škola – výuka literatury</a:t>
            </a:r>
            <a:br>
              <a:rPr lang="cs-CZ" dirty="0" smtClean="0"/>
            </a:br>
            <a:r>
              <a:rPr lang="cs-CZ" sz="2000" dirty="0" smtClean="0"/>
              <a:t>Na druhém stupni děti pedagoga moc nerespektovaly. Chodily si na hodinu i po zvonění a nikdo to neřešil. O hodině si klidně povídaly, svačily a „</a:t>
            </a:r>
            <a:r>
              <a:rPr lang="cs-CZ" sz="2000" dirty="0" err="1"/>
              <a:t>m</a:t>
            </a:r>
            <a:r>
              <a:rPr lang="cs-CZ" sz="2000" dirty="0" err="1" smtClean="0"/>
              <a:t>obilovaly</a:t>
            </a:r>
            <a:r>
              <a:rPr lang="cs-CZ" sz="2000" dirty="0" smtClean="0"/>
              <a:t>“…</a:t>
            </a:r>
            <a:endParaRPr lang="cs-CZ" dirty="0"/>
          </a:p>
        </p:txBody>
      </p:sp>
      <p:pic>
        <p:nvPicPr>
          <p:cNvPr id="3075" name="Picture 3" descr="C:\Users\Tyna\Downloads\POrtugal\IMG_114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19" y="2060848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yna\Downloads\POrtugal\IMG_115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58012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yna\Downloads\POrtugal\IMG_115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1763"/>
            <a:ext cx="8072028" cy="60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Základní škola</a:t>
            </a:r>
            <a:endParaRPr lang="cs-CZ" dirty="0"/>
          </a:p>
        </p:txBody>
      </p:sp>
      <p:pic>
        <p:nvPicPr>
          <p:cNvPr id="1026" name="Picture 2" descr="C:\Users\Tyna\Downloads\POrtugal\IMG_120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3" y="191683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yna\Downloads\POrtugal\IMG_119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86" y="1556792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/>
              <a:t>Základní škola </a:t>
            </a:r>
            <a:br>
              <a:rPr lang="cs-CZ" dirty="0" smtClean="0"/>
            </a:br>
            <a:r>
              <a:rPr lang="cs-CZ" sz="2000" dirty="0" smtClean="0"/>
              <a:t>výuka matematiky a pokusy (1. stupe</a:t>
            </a:r>
            <a:r>
              <a:rPr lang="cs-CZ" sz="2000" dirty="0"/>
              <a:t>ň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pic>
        <p:nvPicPr>
          <p:cNvPr id="2050" name="Picture 2" descr="C:\Users\Tyna\Downloads\POrtugal\IMG_119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yna\Downloads\POrtugal\IMG_1208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0" r="18580"/>
          <a:stretch/>
        </p:blipFill>
        <p:spPr bwMode="auto">
          <a:xfrm>
            <a:off x="5508104" y="1556792"/>
            <a:ext cx="301633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6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Základní škola – výuka aj</a:t>
            </a:r>
            <a:br>
              <a:rPr lang="cs-CZ" dirty="0" smtClean="0"/>
            </a:br>
            <a:r>
              <a:rPr lang="cs-CZ" sz="2000" dirty="0" smtClean="0"/>
              <a:t>Místní děti se anglický jazyk učí až od 4. třídy, proto komunikace s nimi nebyla úplně jednoduchá.</a:t>
            </a:r>
            <a:endParaRPr lang="cs-CZ" dirty="0"/>
          </a:p>
        </p:txBody>
      </p:sp>
      <p:pic>
        <p:nvPicPr>
          <p:cNvPr id="3074" name="Picture 2" descr="C:\Users\Tyna\Downloads\POrtugal\IMG_121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6" y="1488486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yna\Downloads\POrtugal\IMG_121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6" y="1488486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yna\Downloads\POrtugal\IMG_121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4614</TotalTime>
  <Words>160</Words>
  <Application>Microsoft Office PowerPoint</Application>
  <PresentationFormat>Předvádění na obrazovce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Century Schoolbook</vt:lpstr>
      <vt:lpstr>Wingdings</vt:lpstr>
      <vt:lpstr>Wingdings 2</vt:lpstr>
      <vt:lpstr>Arkýř</vt:lpstr>
      <vt:lpstr>Portugalsko</vt:lpstr>
      <vt:lpstr>Prezentace aplikace PowerPoint</vt:lpstr>
      <vt:lpstr>Prezentace aplikace PowerPoint</vt:lpstr>
      <vt:lpstr>Střední škola</vt:lpstr>
      <vt:lpstr>Střední škola – výuka literatury Na druhém stupni děti pedagoga moc nerespektovaly. Chodily si na hodinu i po zvonění a nikdo to neřešil. O hodině si klidně povídaly, svačily a „mobilovaly“…</vt:lpstr>
      <vt:lpstr>Prezentace aplikace PowerPoint</vt:lpstr>
      <vt:lpstr>Základní škola</vt:lpstr>
      <vt:lpstr>Základní škola  výuka matematiky a pokusy (1. stupeň)</vt:lpstr>
      <vt:lpstr>Základní škola – výuka aj Místní děti se anglický jazyk učí až od 4. třídy, proto komunikace s nimi nebyla úplně jednoduchá.</vt:lpstr>
      <vt:lpstr>Školní knihovna Každá škola v Portugalsku má svoji vlastní knihovnu.</vt:lpstr>
      <vt:lpstr>Školní jídelna O děti v jídelně se starají zaměstnanci jídelny.</vt:lpstr>
      <vt:lpstr>Základní – mateřská škola Pedagogové mají k dětem velmi blízký vztah. Nikdo zde neřeší jak vypadáte. Do školky dorazila holčička tmavší pleti a učitelka ji bez obav nazvala „Gipsy“, to by u nás asi neprošlo…</vt:lpstr>
      <vt:lpstr>Školní družina Oproti naší šd „chudší“ prostředí, ale zase není přeplácaná obrázky…</vt:lpstr>
      <vt:lpstr>Místní děti …</vt:lpstr>
      <vt:lpstr>… byly přátelské </vt:lpstr>
      <vt:lpstr>Stejně jako učitelský sbor A takhle vypadá portugalská velká přestávka Měli bychom si z nich vzít příklad – užívat si každý den a usmívat se </vt:lpstr>
      <vt:lpstr>Popis získaných znalostí 1. účastník</vt:lpstr>
      <vt:lpstr>Popis získaných znalostí 2. účastník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Portugalsko</dc:title>
  <dc:creator>Tinka Roth</dc:creator>
  <cp:lastModifiedBy>Jiří Měchura</cp:lastModifiedBy>
  <cp:revision>19</cp:revision>
  <dcterms:created xsi:type="dcterms:W3CDTF">2019-09-20T14:54:21Z</dcterms:created>
  <dcterms:modified xsi:type="dcterms:W3CDTF">2020-03-16T12:48:03Z</dcterms:modified>
</cp:coreProperties>
</file>