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5" r:id="rId6"/>
    <p:sldId id="264" r:id="rId7"/>
    <p:sldId id="259" r:id="rId8"/>
    <p:sldId id="260" r:id="rId9"/>
    <p:sldId id="261" r:id="rId10"/>
    <p:sldId id="266" r:id="rId11"/>
    <p:sldId id="262" r:id="rId12"/>
    <p:sldId id="268" r:id="rId13"/>
    <p:sldId id="267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EA51A-A03F-459C-B5A9-B02C874501D9}" type="datetimeFigureOut">
              <a:rPr lang="cs-CZ" smtClean="0"/>
              <a:t>23.04.2020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E9CE-F5D5-4005-A62E-BAF0FA4FD4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443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EA51A-A03F-459C-B5A9-B02C874501D9}" type="datetimeFigureOut">
              <a:rPr lang="cs-CZ" smtClean="0"/>
              <a:t>23.04.2020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E9CE-F5D5-4005-A62E-BAF0FA4FD4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4965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EA51A-A03F-459C-B5A9-B02C874501D9}" type="datetimeFigureOut">
              <a:rPr lang="cs-CZ" smtClean="0"/>
              <a:t>23.04.2020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E9CE-F5D5-4005-A62E-BAF0FA4FD4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1096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EA51A-A03F-459C-B5A9-B02C874501D9}" type="datetimeFigureOut">
              <a:rPr lang="cs-CZ" smtClean="0"/>
              <a:t>23.04.2020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E9CE-F5D5-4005-A62E-BAF0FA4FD4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1238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EA51A-A03F-459C-B5A9-B02C874501D9}" type="datetimeFigureOut">
              <a:rPr lang="cs-CZ" smtClean="0"/>
              <a:t>23.04.2020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E9CE-F5D5-4005-A62E-BAF0FA4FD4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2916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EA51A-A03F-459C-B5A9-B02C874501D9}" type="datetimeFigureOut">
              <a:rPr lang="cs-CZ" smtClean="0"/>
              <a:t>23.04.2020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E9CE-F5D5-4005-A62E-BAF0FA4FD4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9852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EA51A-A03F-459C-B5A9-B02C874501D9}" type="datetimeFigureOut">
              <a:rPr lang="cs-CZ" smtClean="0"/>
              <a:t>23.04.2020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E9CE-F5D5-4005-A62E-BAF0FA4FD4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6781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EA51A-A03F-459C-B5A9-B02C874501D9}" type="datetimeFigureOut">
              <a:rPr lang="cs-CZ" smtClean="0"/>
              <a:t>23.04.2020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E9CE-F5D5-4005-A62E-BAF0FA4FD4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5920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EA51A-A03F-459C-B5A9-B02C874501D9}" type="datetimeFigureOut">
              <a:rPr lang="cs-CZ" smtClean="0"/>
              <a:t>23.04.2020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E9CE-F5D5-4005-A62E-BAF0FA4FD4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1526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EA51A-A03F-459C-B5A9-B02C874501D9}" type="datetimeFigureOut">
              <a:rPr lang="cs-CZ" smtClean="0"/>
              <a:t>23.04.2020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E9CE-F5D5-4005-A62E-BAF0FA4FD4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3764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EA51A-A03F-459C-B5A9-B02C874501D9}" type="datetimeFigureOut">
              <a:rPr lang="cs-CZ" smtClean="0"/>
              <a:t>23.04.2020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E9CE-F5D5-4005-A62E-BAF0FA4FD4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057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EA51A-A03F-459C-B5A9-B02C874501D9}" type="datetimeFigureOut">
              <a:rPr lang="cs-CZ" smtClean="0"/>
              <a:t>23.04.2020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0E9CE-F5D5-4005-A62E-BAF0FA4FD4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0557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zsjandusu.net/fileadmin/downloads/rodice/info_pro_rodice/2020_manual_domaci_vzdelavani_aktualizace1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KPŠ 23.4.2020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Hodnocení na konci školního roku a další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711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Bavorsko pro 8. a 9. ročníky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Plánovaný </a:t>
            </a:r>
            <a:r>
              <a:rPr lang="cs-CZ" dirty="0"/>
              <a:t>zájezd (8. </a:t>
            </a:r>
            <a:r>
              <a:rPr lang="cs-CZ" dirty="0" smtClean="0"/>
              <a:t>a 9. ročníky) </a:t>
            </a:r>
            <a:r>
              <a:rPr lang="cs-CZ" dirty="0"/>
              <a:t>do Bavorska bude přesunut na podzim 2020 a proběhne v rámci ČR. </a:t>
            </a:r>
            <a:endParaRPr lang="cs-CZ" dirty="0" smtClean="0"/>
          </a:p>
          <a:p>
            <a:r>
              <a:rPr lang="cs-CZ" dirty="0" smtClean="0"/>
              <a:t>Rodičům žáků 9. ročníků budou finance vráceny.</a:t>
            </a:r>
          </a:p>
          <a:p>
            <a:r>
              <a:rPr lang="cs-CZ" dirty="0" smtClean="0"/>
              <a:t>Vybraná </a:t>
            </a:r>
            <a:r>
              <a:rPr lang="cs-CZ" dirty="0"/>
              <a:t>lokalita – Ostrava, Vítkovice (huť), Rožnov p. Radhoštěm, Kroměříž, Olomouc, Baťův kanál, Moravský kras… </a:t>
            </a:r>
            <a:endParaRPr lang="cs-CZ" dirty="0" smtClean="0"/>
          </a:p>
          <a:p>
            <a:r>
              <a:rPr lang="cs-CZ" dirty="0" smtClean="0"/>
              <a:t>Rodičům </a:t>
            </a:r>
            <a:r>
              <a:rPr lang="cs-CZ" dirty="0"/>
              <a:t>bude dána možnost si vybrat, zda zruší účast nebo využijí nabídky uskutečnění v ČR. </a:t>
            </a:r>
          </a:p>
        </p:txBody>
      </p:sp>
    </p:spTree>
    <p:extLst>
      <p:ext uri="{BB962C8B-B14F-4D97-AF65-F5344CB8AC3E}">
        <p14:creationId xmlns:p14="http://schemas.microsoft.com/office/powerpoint/2010/main" val="148357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Vracení financí za ŠD, školní klub, kroužky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Škola </a:t>
            </a:r>
            <a:r>
              <a:rPr lang="cs-CZ" dirty="0"/>
              <a:t>bude vracet poměrnou částku za školní družinu, školní klub a kroužky v doplňkové činnosti školy.</a:t>
            </a:r>
          </a:p>
          <a:p>
            <a:r>
              <a:rPr lang="cs-CZ" dirty="0" smtClean="0"/>
              <a:t>Tyto </a:t>
            </a:r>
            <a:r>
              <a:rPr lang="cs-CZ" dirty="0"/>
              <a:t>vratky budeme řešit až před koncem školního roku.</a:t>
            </a:r>
          </a:p>
        </p:txBody>
      </p:sp>
    </p:spTree>
    <p:extLst>
      <p:ext uri="{BB962C8B-B14F-4D97-AF65-F5344CB8AC3E}">
        <p14:creationId xmlns:p14="http://schemas.microsoft.com/office/powerpoint/2010/main" val="274496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Ostatní – opravy, úpravy ve škole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Chystáme VZ na klimatizaci do horních učeben v HB.</a:t>
            </a:r>
            <a:endParaRPr lang="cs-CZ" dirty="0"/>
          </a:p>
          <a:p>
            <a:r>
              <a:rPr lang="cs-CZ" dirty="0" smtClean="0"/>
              <a:t>Byla plánována oprava hřiště na letní prázdniny 2019/20 (Jandusů i Obora) – v naší škole oprava přesunuta (o tomto jsem nebyl informován).</a:t>
            </a:r>
          </a:p>
          <a:p>
            <a:r>
              <a:rPr lang="cs-CZ" dirty="0" smtClean="0"/>
              <a:t>Vstoupil jsem do jednání s ÚMČ P22 – pro naši školu je oprava extrémně prioritní:</a:t>
            </a:r>
          </a:p>
          <a:p>
            <a:pPr lvl="1"/>
            <a:r>
              <a:rPr lang="cs-CZ" dirty="0" smtClean="0"/>
              <a:t>malá tělocvična</a:t>
            </a:r>
          </a:p>
          <a:p>
            <a:pPr lvl="1"/>
            <a:r>
              <a:rPr lang="cs-CZ" dirty="0" smtClean="0"/>
              <a:t>nutnost chodit do sokolovny</a:t>
            </a:r>
          </a:p>
          <a:p>
            <a:pPr lvl="1"/>
            <a:r>
              <a:rPr lang="cs-CZ" dirty="0" smtClean="0"/>
              <a:t>hřiště dosluhuje (atletická dráha vyšlapaná, umělá tráva obroušená)</a:t>
            </a:r>
          </a:p>
          <a:p>
            <a:pPr lvl="1"/>
            <a:r>
              <a:rPr lang="cs-CZ" dirty="0" smtClean="0"/>
              <a:t>ze strany ÚMČ byl příslib, nepostavení 2. tělocvičny = rekonstrukce hřiště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95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679267" y="456588"/>
            <a:ext cx="11220995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200" b="1" dirty="0"/>
              <a:t>„Dobrá komunikace má stejně povzbuzující účinky jako káva a stejně obtížně se po ní usíná.“ </a:t>
            </a:r>
            <a:r>
              <a:rPr lang="cs-CZ" sz="4000" b="1" dirty="0" smtClean="0"/>
              <a:t/>
            </a:r>
            <a:br>
              <a:rPr lang="cs-CZ" sz="4000" b="1" dirty="0" smtClean="0"/>
            </a:br>
            <a:r>
              <a:rPr lang="cs-CZ" sz="2800" dirty="0" smtClean="0"/>
              <a:t>Anne </a:t>
            </a:r>
            <a:r>
              <a:rPr lang="cs-CZ" sz="2800" dirty="0" err="1"/>
              <a:t>Morrow</a:t>
            </a:r>
            <a:r>
              <a:rPr lang="cs-CZ" sz="2800" dirty="0"/>
              <a:t> Lindbergh americká pilotka a autorka 1906 </a:t>
            </a:r>
            <a:r>
              <a:rPr lang="cs-CZ" sz="2800" dirty="0" smtClean="0"/>
              <a:t>– 2001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200" b="1" dirty="0"/>
              <a:t>„Sarkasmus a pichlavá ironie, třeba jen lehká, je agresí, protože dokáže zranit. Tak se rodí odcizení, následuje ztráta komunikace a pak nepřátelství.“ </a:t>
            </a:r>
            <a:r>
              <a:rPr lang="cs-CZ" sz="2800" b="1" dirty="0" smtClean="0"/>
              <a:t/>
            </a:r>
            <a:br>
              <a:rPr lang="cs-CZ" sz="2800" b="1" dirty="0" smtClean="0"/>
            </a:br>
            <a:r>
              <a:rPr lang="cs-CZ" sz="2800" dirty="0" smtClean="0"/>
              <a:t>Zdeněk </a:t>
            </a:r>
            <a:r>
              <a:rPr lang="cs-CZ" sz="2800" dirty="0"/>
              <a:t>Hanka český spisovatel 1956 - 2020</a:t>
            </a:r>
            <a:br>
              <a:rPr lang="cs-CZ" sz="2800" dirty="0"/>
            </a:br>
            <a:endParaRPr lang="cs-CZ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dirty="0"/>
          </a:p>
          <a:p>
            <a:r>
              <a:rPr lang="cs-CZ" sz="2800" dirty="0"/>
              <a:t>Zdroj: https://citaty.net/citaty-o-komunikaci/</a:t>
            </a:r>
          </a:p>
        </p:txBody>
      </p:sp>
    </p:spTree>
    <p:extLst>
      <p:ext uri="{BB962C8B-B14F-4D97-AF65-F5344CB8AC3E}">
        <p14:creationId xmlns:p14="http://schemas.microsoft.com/office/powerpoint/2010/main" val="339227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Domácí vzdělávání – pár zásad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49977"/>
            <a:ext cx="10515600" cy="4726986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škola online – zadávání práce, hodnocení, rozvrh online hodin</a:t>
            </a:r>
          </a:p>
          <a:p>
            <a:r>
              <a:rPr lang="cs-CZ" dirty="0" smtClean="0"/>
              <a:t>pro online výuku a konzultace škola používá Microsoft </a:t>
            </a:r>
            <a:r>
              <a:rPr lang="cs-CZ" dirty="0" err="1" smtClean="0"/>
              <a:t>Teams</a:t>
            </a:r>
            <a:endParaRPr lang="cs-CZ" dirty="0" smtClean="0"/>
          </a:p>
          <a:p>
            <a:r>
              <a:rPr lang="cs-CZ" dirty="0" smtClean="0"/>
              <a:t>počet online hodin narůstá, v týdnu od 20.-24.4. je to 54 hodin</a:t>
            </a:r>
          </a:p>
          <a:p>
            <a:r>
              <a:rPr lang="cs-CZ" dirty="0" smtClean="0"/>
              <a:t>konzultace s učiteli v Microsoft </a:t>
            </a:r>
            <a:r>
              <a:rPr lang="cs-CZ" dirty="0" err="1" smtClean="0"/>
              <a:t>Teams</a:t>
            </a:r>
            <a:r>
              <a:rPr lang="cs-CZ" dirty="0" smtClean="0"/>
              <a:t> (učitelé upřesňují v rámci DÚ, žáci by mohli využívat více)</a:t>
            </a:r>
          </a:p>
          <a:p>
            <a:r>
              <a:rPr lang="cs-CZ" dirty="0" smtClean="0"/>
              <a:t>pravidelná zpětná vazba od učitelů</a:t>
            </a:r>
          </a:p>
          <a:p>
            <a:r>
              <a:rPr lang="cs-CZ" dirty="0" smtClean="0"/>
              <a:t>zadání testu s 2 denním předstihem – přesný termín, </a:t>
            </a:r>
            <a:r>
              <a:rPr lang="cs-CZ" dirty="0" err="1" smtClean="0"/>
              <a:t>info</a:t>
            </a:r>
            <a:r>
              <a:rPr lang="cs-CZ" dirty="0" smtClean="0"/>
              <a:t> emailem</a:t>
            </a:r>
          </a:p>
          <a:p>
            <a:r>
              <a:rPr lang="cs-CZ" dirty="0" smtClean="0"/>
              <a:t>připomínky řešit přímo s učitelem</a:t>
            </a:r>
          </a:p>
          <a:p>
            <a:r>
              <a:rPr lang="cs-CZ" dirty="0" smtClean="0"/>
              <a:t>zadávání práce - méně je více, strukturovaně</a:t>
            </a:r>
          </a:p>
          <a:p>
            <a:r>
              <a:rPr lang="cs-CZ" dirty="0" smtClean="0"/>
              <a:t>více </a:t>
            </a:r>
            <a:r>
              <a:rPr lang="cs-CZ" dirty="0"/>
              <a:t>v </a:t>
            </a:r>
            <a:r>
              <a:rPr lang="cs-CZ" dirty="0" smtClean="0"/>
              <a:t>aktualizovaném manuálu</a:t>
            </a:r>
            <a:r>
              <a:rPr lang="cs-CZ" dirty="0"/>
              <a:t>: </a:t>
            </a:r>
            <a:r>
              <a:rPr lang="cs-CZ" dirty="0" smtClean="0">
                <a:hlinkClick r:id="rId2"/>
              </a:rPr>
              <a:t>Manuál pro domácí vzdělávání ze 7.4.2020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060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Hodnocení II. pololetí 2019/2020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Hlavní motivací žáků pro vzdělávání v tomto období je především získávání kompetencí a znalostí</a:t>
            </a:r>
            <a:r>
              <a:rPr lang="cs-CZ" b="1" dirty="0" smtClean="0"/>
              <a:t>, učí se pro sebe.</a:t>
            </a:r>
            <a:endParaRPr lang="cs-CZ" dirty="0" smtClean="0"/>
          </a:p>
          <a:p>
            <a:r>
              <a:rPr lang="cs-CZ" dirty="0" smtClean="0"/>
              <a:t>Hodnotit lze jen tu </a:t>
            </a:r>
            <a:r>
              <a:rPr lang="cs-CZ" dirty="0"/>
              <a:t>část roku, kdy jsme žáky vyučovali </a:t>
            </a:r>
            <a:r>
              <a:rPr lang="cs-CZ" dirty="0" smtClean="0"/>
              <a:t>prezenčně.</a:t>
            </a:r>
          </a:p>
          <a:p>
            <a:r>
              <a:rPr lang="cs-CZ" dirty="0" smtClean="0"/>
              <a:t>Domácí vzdělávání má pro </a:t>
            </a:r>
            <a:r>
              <a:rPr lang="cs-CZ" dirty="0"/>
              <a:t>hodnocení </a:t>
            </a:r>
            <a:r>
              <a:rPr lang="cs-CZ" dirty="0" smtClean="0"/>
              <a:t>doplňkový charakter.</a:t>
            </a:r>
          </a:p>
          <a:p>
            <a:r>
              <a:rPr lang="cs-CZ" dirty="0"/>
              <a:t>Hodnocení na konci II. pololetí </a:t>
            </a:r>
            <a:r>
              <a:rPr lang="cs-CZ" b="1" dirty="0" smtClean="0"/>
              <a:t>klasifikací </a:t>
            </a:r>
            <a:r>
              <a:rPr lang="cs-CZ" b="1" dirty="0"/>
              <a:t>= známkami</a:t>
            </a:r>
            <a:r>
              <a:rPr lang="cs-CZ" dirty="0" smtClean="0"/>
              <a:t>.</a:t>
            </a:r>
          </a:p>
          <a:p>
            <a:r>
              <a:rPr lang="cs-CZ" b="1" dirty="0" smtClean="0"/>
              <a:t>Uzávěrky </a:t>
            </a:r>
            <a:r>
              <a:rPr lang="cs-CZ" dirty="0"/>
              <a:t>známek </a:t>
            </a:r>
            <a:r>
              <a:rPr lang="cs-CZ" dirty="0" smtClean="0"/>
              <a:t>na přelomu 05-06/2020 - </a:t>
            </a:r>
            <a:r>
              <a:rPr lang="cs-CZ" b="1" dirty="0" smtClean="0"/>
              <a:t>ve škole online</a:t>
            </a:r>
            <a:r>
              <a:rPr lang="cs-CZ" dirty="0" smtClean="0"/>
              <a:t>.</a:t>
            </a:r>
          </a:p>
          <a:p>
            <a:r>
              <a:rPr lang="cs-CZ" dirty="0"/>
              <a:t>Vysvědčení z II. pololetí 2019/2020 </a:t>
            </a:r>
            <a:r>
              <a:rPr lang="cs-CZ" dirty="0" smtClean="0"/>
              <a:t>– pravděpodobně se nebude započítávat </a:t>
            </a:r>
            <a:r>
              <a:rPr lang="cs-CZ" dirty="0"/>
              <a:t>do výsledků přijímacího řízení na střední školy </a:t>
            </a:r>
            <a:r>
              <a:rPr lang="cs-CZ" dirty="0" smtClean="0"/>
              <a:t>2021/2022.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30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Hodnocení II. pololetí 2019/20 - známka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48609"/>
          </a:xfrm>
        </p:spPr>
        <p:txBody>
          <a:bodyPr>
            <a:normAutofit lnSpcReduction="10000"/>
          </a:bodyPr>
          <a:lstStyle/>
          <a:p>
            <a:r>
              <a:rPr lang="cs-CZ" dirty="0"/>
              <a:t>Známku </a:t>
            </a:r>
            <a:r>
              <a:rPr lang="cs-CZ" dirty="0" smtClean="0"/>
              <a:t>ve </a:t>
            </a:r>
            <a:r>
              <a:rPr lang="cs-CZ" dirty="0"/>
              <a:t>II. pololetí 2019/20 </a:t>
            </a:r>
            <a:r>
              <a:rPr lang="cs-CZ" dirty="0" smtClean="0"/>
              <a:t>= </a:t>
            </a:r>
            <a:r>
              <a:rPr lang="cs-CZ" b="1" dirty="0" smtClean="0"/>
              <a:t>vážený </a:t>
            </a:r>
            <a:r>
              <a:rPr lang="cs-CZ" b="1" dirty="0"/>
              <a:t>aritmetický průměr</a:t>
            </a:r>
            <a:r>
              <a:rPr lang="cs-CZ" dirty="0"/>
              <a:t> ze známek z vysvědčení za I. pololetí a z průběžného hodnocení za </a:t>
            </a:r>
            <a:r>
              <a:rPr lang="cs-CZ" dirty="0" smtClean="0"/>
              <a:t>únor </a:t>
            </a:r>
            <a:r>
              <a:rPr lang="cs-CZ" dirty="0"/>
              <a:t>a část března (do 10.3.). </a:t>
            </a:r>
            <a:endParaRPr lang="cs-CZ" dirty="0" smtClean="0"/>
          </a:p>
          <a:p>
            <a:r>
              <a:rPr lang="cs-CZ" dirty="0" smtClean="0"/>
              <a:t>Známka </a:t>
            </a:r>
            <a:r>
              <a:rPr lang="cs-CZ" dirty="0"/>
              <a:t>z vysvědčení za I. pololetí má hodnotu </a:t>
            </a:r>
            <a:r>
              <a:rPr lang="cs-CZ" b="1" dirty="0">
                <a:solidFill>
                  <a:srgbClr val="FF0000"/>
                </a:solidFill>
              </a:rPr>
              <a:t>5</a:t>
            </a:r>
            <a:r>
              <a:rPr lang="cs-CZ" dirty="0"/>
              <a:t> a známka za </a:t>
            </a:r>
            <a:r>
              <a:rPr lang="cs-CZ" dirty="0" smtClean="0"/>
              <a:t>únor </a:t>
            </a:r>
            <a:r>
              <a:rPr lang="cs-CZ" dirty="0"/>
              <a:t>a část března (do 10.3.) má hodnotu </a:t>
            </a:r>
            <a:r>
              <a:rPr lang="cs-CZ" b="1" dirty="0">
                <a:solidFill>
                  <a:srgbClr val="FF0000"/>
                </a:solidFill>
              </a:rPr>
              <a:t>1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b="1" dirty="0" smtClean="0"/>
              <a:t>Příklad</a:t>
            </a:r>
            <a:r>
              <a:rPr lang="cs-CZ" b="1" dirty="0"/>
              <a:t>: </a:t>
            </a:r>
            <a:r>
              <a:rPr lang="cs-CZ" dirty="0"/>
              <a:t>žák měl v I. pololetí na vysvědčení známku 3 a v únoru a březnu získal známky s průměrem 1,2. Výslednou známku tedy vypočítáme následujícím způsobem: (3 x </a:t>
            </a:r>
            <a:r>
              <a:rPr lang="cs-CZ" b="1" dirty="0">
                <a:solidFill>
                  <a:srgbClr val="FF0000"/>
                </a:solidFill>
              </a:rPr>
              <a:t>5</a:t>
            </a:r>
            <a:r>
              <a:rPr lang="cs-CZ" dirty="0"/>
              <a:t> + 1,2 x </a:t>
            </a:r>
            <a:r>
              <a:rPr lang="cs-CZ" b="1" dirty="0">
                <a:solidFill>
                  <a:srgbClr val="FF0000"/>
                </a:solidFill>
              </a:rPr>
              <a:t>1</a:t>
            </a:r>
            <a:r>
              <a:rPr lang="cs-CZ" dirty="0"/>
              <a:t>) : </a:t>
            </a:r>
            <a:r>
              <a:rPr lang="cs-CZ" b="1" dirty="0">
                <a:solidFill>
                  <a:srgbClr val="FF0000"/>
                </a:solidFill>
              </a:rPr>
              <a:t>6</a:t>
            </a:r>
            <a:r>
              <a:rPr lang="cs-CZ" dirty="0"/>
              <a:t> = (15 + 1,2) : </a:t>
            </a:r>
            <a:r>
              <a:rPr lang="cs-CZ" b="1" dirty="0">
                <a:solidFill>
                  <a:srgbClr val="FF0000"/>
                </a:solidFill>
              </a:rPr>
              <a:t>6</a:t>
            </a:r>
            <a:r>
              <a:rPr lang="cs-CZ" dirty="0"/>
              <a:t> = 16,2 : </a:t>
            </a:r>
            <a:r>
              <a:rPr lang="cs-CZ" b="1" dirty="0">
                <a:solidFill>
                  <a:srgbClr val="FF0000"/>
                </a:solidFill>
              </a:rPr>
              <a:t>6</a:t>
            </a:r>
            <a:r>
              <a:rPr lang="cs-CZ" dirty="0"/>
              <a:t> </a:t>
            </a:r>
            <a:r>
              <a:rPr lang="cs-CZ" dirty="0" smtClean="0"/>
              <a:t>= 2,7. </a:t>
            </a:r>
          </a:p>
          <a:p>
            <a:r>
              <a:rPr lang="cs-CZ" dirty="0"/>
              <a:t>Učitel může </a:t>
            </a:r>
            <a:r>
              <a:rPr lang="cs-CZ" dirty="0" smtClean="0"/>
              <a:t>přihlédnout </a:t>
            </a:r>
            <a:r>
              <a:rPr lang="cs-CZ" dirty="0"/>
              <a:t>i k aktivitě žáka v rámci domácího vzdělávání a </a:t>
            </a:r>
            <a:r>
              <a:rPr lang="cs-CZ" dirty="0" smtClean="0"/>
              <a:t>výslednou známku upravit</a:t>
            </a:r>
            <a:r>
              <a:rPr lang="cs-CZ" dirty="0"/>
              <a:t>, ale </a:t>
            </a:r>
            <a:r>
              <a:rPr lang="cs-CZ" b="1" dirty="0"/>
              <a:t>pouze směrem k </a:t>
            </a:r>
            <a:r>
              <a:rPr lang="cs-CZ" b="1" dirty="0" smtClean="0"/>
              <a:t>lepšímu.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29234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FF0000"/>
                </a:solidFill>
              </a:rPr>
              <a:t>Hodnocení II. pololetí 2019/20 – zvláštní případy</a:t>
            </a:r>
            <a:endParaRPr lang="cs-CZ" sz="4000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181497"/>
            <a:ext cx="10515600" cy="3461657"/>
          </a:xfrm>
        </p:spPr>
        <p:txBody>
          <a:bodyPr>
            <a:normAutofit/>
          </a:bodyPr>
          <a:lstStyle/>
          <a:p>
            <a:r>
              <a:rPr lang="cs-CZ" dirty="0" smtClean="0"/>
              <a:t>Žák měl v</a:t>
            </a:r>
            <a:r>
              <a:rPr lang="cs-CZ" dirty="0"/>
              <a:t> I. pololetí „nehodnocen“ nebo </a:t>
            </a:r>
            <a:r>
              <a:rPr lang="cs-CZ" dirty="0" smtClean="0"/>
              <a:t>5</a:t>
            </a:r>
            <a:r>
              <a:rPr lang="cs-CZ" dirty="0"/>
              <a:t>, </a:t>
            </a:r>
            <a:r>
              <a:rPr lang="cs-CZ" dirty="0" smtClean="0"/>
              <a:t>na </a:t>
            </a:r>
            <a:r>
              <a:rPr lang="cs-CZ" dirty="0"/>
              <a:t>konci </a:t>
            </a:r>
            <a:r>
              <a:rPr lang="cs-CZ" dirty="0" smtClean="0"/>
              <a:t>nejhůře 4.</a:t>
            </a:r>
          </a:p>
          <a:p>
            <a:r>
              <a:rPr lang="cs-CZ" dirty="0" smtClean="0"/>
              <a:t>Na </a:t>
            </a:r>
            <a:r>
              <a:rPr lang="cs-CZ" dirty="0"/>
              <a:t>konci školního roku </a:t>
            </a:r>
            <a:r>
              <a:rPr lang="cs-CZ" dirty="0" smtClean="0"/>
              <a:t>nemůže být „nedostatečně</a:t>
            </a:r>
            <a:r>
              <a:rPr lang="cs-CZ" dirty="0"/>
              <a:t>“, </a:t>
            </a:r>
            <a:r>
              <a:rPr lang="cs-CZ" dirty="0" smtClean="0"/>
              <a:t>„</a:t>
            </a:r>
            <a:r>
              <a:rPr lang="cs-CZ" dirty="0"/>
              <a:t>nehodnocen</a:t>
            </a:r>
            <a:r>
              <a:rPr lang="cs-CZ" dirty="0" smtClean="0"/>
              <a:t>“.</a:t>
            </a:r>
          </a:p>
          <a:p>
            <a:r>
              <a:rPr lang="cs-CZ" dirty="0" smtClean="0"/>
              <a:t>Na </a:t>
            </a:r>
            <a:r>
              <a:rPr lang="cs-CZ" dirty="0"/>
              <a:t>konci školního roku </a:t>
            </a:r>
            <a:r>
              <a:rPr lang="cs-CZ" dirty="0" smtClean="0"/>
              <a:t>nemůže být známka </a:t>
            </a:r>
            <a:r>
              <a:rPr lang="cs-CZ" dirty="0"/>
              <a:t>horší než v I. pololetí</a:t>
            </a:r>
            <a:r>
              <a:rPr lang="cs-CZ" dirty="0" smtClean="0"/>
              <a:t>.</a:t>
            </a:r>
          </a:p>
          <a:p>
            <a:r>
              <a:rPr lang="cs-CZ" dirty="0"/>
              <a:t>Ředitel může hodnocení žáka po konzultaci s vyučujícím a rodičem upravit.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27220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Hodnocení II. pololetí 2019/20 - nesouhlas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84664"/>
            <a:ext cx="10515600" cy="4954634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Rodiče se mohou k hodnocení </a:t>
            </a:r>
            <a:r>
              <a:rPr lang="cs-CZ" dirty="0" smtClean="0"/>
              <a:t>vyjádřit – nesouhlasit.</a:t>
            </a:r>
          </a:p>
          <a:p>
            <a:r>
              <a:rPr lang="cs-CZ" dirty="0"/>
              <a:t>Pro svůj nesouhlas doloží podklady pro jejich návrh hodnocení:</a:t>
            </a:r>
          </a:p>
          <a:p>
            <a:pPr lvl="2"/>
            <a:r>
              <a:rPr lang="cs-CZ" dirty="0"/>
              <a:t>podklady o pravidelné práci žáka ve vzdělávání na dálku</a:t>
            </a:r>
          </a:p>
          <a:p>
            <a:pPr lvl="2"/>
            <a:r>
              <a:rPr lang="cs-CZ" dirty="0"/>
              <a:t>odevzdávání úkolů a výstupů</a:t>
            </a:r>
          </a:p>
          <a:p>
            <a:pPr lvl="2"/>
            <a:r>
              <a:rPr lang="cs-CZ" dirty="0"/>
              <a:t>podklady o samostudiu a její výsledky</a:t>
            </a:r>
          </a:p>
          <a:p>
            <a:pPr lvl="2"/>
            <a:r>
              <a:rPr lang="cs-CZ" dirty="0"/>
              <a:t>četbu žáka související se zadanými úkoly</a:t>
            </a:r>
          </a:p>
          <a:p>
            <a:pPr lvl="2"/>
            <a:r>
              <a:rPr lang="cs-CZ" dirty="0"/>
              <a:t>portfolia prací žáků, případně jejich další podklady, které umožnily žákům samotným formulovat výsledky, kterých dosáhli</a:t>
            </a:r>
          </a:p>
          <a:p>
            <a:pPr lvl="2"/>
            <a:r>
              <a:rPr lang="cs-CZ" dirty="0"/>
              <a:t>sebehodnocení žáka</a:t>
            </a:r>
          </a:p>
          <a:p>
            <a:pPr lvl="2"/>
            <a:r>
              <a:rPr lang="cs-CZ" dirty="0"/>
              <a:t>zvládnutí technologií a pravidel pro práci s technologiemi potřebnými pro vzdělávání na dálku (např. pro hodnocení v </a:t>
            </a:r>
            <a:r>
              <a:rPr lang="cs-CZ" dirty="0" err="1"/>
              <a:t>ZPc</a:t>
            </a:r>
            <a:r>
              <a:rPr lang="cs-CZ" dirty="0"/>
              <a:t>) </a:t>
            </a:r>
          </a:p>
          <a:p>
            <a:r>
              <a:rPr lang="cs-CZ" dirty="0" smtClean="0"/>
              <a:t>Učitel tuto argumentaci může přijmout, může žáka za určitých podmínek přezkoušet z učiva, které bylo probráno v době prezenčního studia. </a:t>
            </a:r>
          </a:p>
          <a:p>
            <a:r>
              <a:rPr lang="cs-CZ" dirty="0" smtClean="0"/>
              <a:t>V případě, že přezkoušení nebude možné, rozhodne o známce učitel nebo následně ředitel.</a:t>
            </a:r>
          </a:p>
        </p:txBody>
      </p:sp>
    </p:spTree>
    <p:extLst>
      <p:ext uri="{BB962C8B-B14F-4D97-AF65-F5344CB8AC3E}">
        <p14:creationId xmlns:p14="http://schemas.microsoft.com/office/powerpoint/2010/main" val="24988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Otevření školy po 25.5.2020 – I. st., 9. ročník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18672"/>
          </a:xfrm>
        </p:spPr>
        <p:txBody>
          <a:bodyPr>
            <a:normAutofit/>
          </a:bodyPr>
          <a:lstStyle/>
          <a:p>
            <a:r>
              <a:rPr lang="cs-CZ" dirty="0" smtClean="0"/>
              <a:t>Nyní nemá </a:t>
            </a:r>
            <a:r>
              <a:rPr lang="cs-CZ" dirty="0"/>
              <a:t>škola </a:t>
            </a:r>
            <a:r>
              <a:rPr lang="cs-CZ" dirty="0" smtClean="0"/>
              <a:t>bližší </a:t>
            </a:r>
            <a:r>
              <a:rPr lang="cs-CZ" dirty="0"/>
              <a:t>informace k podmínkám otevření školy. </a:t>
            </a:r>
            <a:endParaRPr lang="cs-CZ" dirty="0" smtClean="0"/>
          </a:p>
          <a:p>
            <a:r>
              <a:rPr lang="cs-CZ" dirty="0" smtClean="0"/>
              <a:t>MŠMT zveřejní podrobné </a:t>
            </a:r>
            <a:r>
              <a:rPr lang="cs-CZ" dirty="0"/>
              <a:t>podmínky </a:t>
            </a:r>
            <a:r>
              <a:rPr lang="cs-CZ" dirty="0" smtClean="0"/>
              <a:t>na konci </a:t>
            </a:r>
            <a:r>
              <a:rPr lang="cs-CZ" dirty="0"/>
              <a:t>dubna 2020.</a:t>
            </a:r>
          </a:p>
          <a:p>
            <a:r>
              <a:rPr lang="cs-CZ" dirty="0" smtClean="0"/>
              <a:t>Poté ředitel </a:t>
            </a:r>
            <a:r>
              <a:rPr lang="cs-CZ" dirty="0"/>
              <a:t>školy posoudí, zda škola může podmínky pro otevření školy splnit a v případě, že ano, zjistí zájem ze strany rodičů.</a:t>
            </a:r>
          </a:p>
          <a:p>
            <a:r>
              <a:rPr lang="cs-CZ" dirty="0" smtClean="0"/>
              <a:t>Snahou </a:t>
            </a:r>
            <a:r>
              <a:rPr lang="cs-CZ" dirty="0"/>
              <a:t>školy je třídy (skupiny) otevřít. Škola bude brát ohled </a:t>
            </a:r>
            <a:r>
              <a:rPr lang="cs-CZ" dirty="0" smtClean="0"/>
              <a:t>i na rizikové </a:t>
            </a:r>
            <a:r>
              <a:rPr lang="cs-CZ" dirty="0"/>
              <a:t>skupiny učitelů a také na to, že někteří učitelé budou čerpat ošetřovné na své dítě.</a:t>
            </a:r>
          </a:p>
          <a:p>
            <a:r>
              <a:rPr lang="cs-CZ" dirty="0" smtClean="0"/>
              <a:t>V </a:t>
            </a:r>
            <a:r>
              <a:rPr lang="cs-CZ" dirty="0"/>
              <a:t>případě otevření skupin by neprobíhala klasická výuka</a:t>
            </a:r>
            <a:r>
              <a:rPr lang="cs-CZ" dirty="0" smtClean="0"/>
              <a:t>.</a:t>
            </a:r>
          </a:p>
          <a:p>
            <a:r>
              <a:rPr lang="cs-CZ" dirty="0" smtClean="0"/>
              <a:t>Konzultace </a:t>
            </a:r>
            <a:r>
              <a:rPr lang="cs-CZ" dirty="0"/>
              <a:t>pro žáky 9. ročníků zajistit v rozsahu, umožňujícím přípravu k přijímacím zkouškám na </a:t>
            </a:r>
            <a:r>
              <a:rPr lang="cs-CZ" dirty="0" smtClean="0"/>
              <a:t>SŠ.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388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Otevření školní družiny přes letní prázdniny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</a:t>
            </a:r>
            <a:r>
              <a:rPr lang="cs-CZ" dirty="0"/>
              <a:t>tomto okamžiku nelze předjímat, jak bude situace v průběhu letních prázdnin vypadat.</a:t>
            </a:r>
          </a:p>
          <a:p>
            <a:r>
              <a:rPr lang="cs-CZ" dirty="0" smtClean="0"/>
              <a:t>V </a:t>
            </a:r>
            <a:r>
              <a:rPr lang="cs-CZ" dirty="0"/>
              <a:t>případě, že bude možné ŠD otevřít, pak škola je připravena a má personální kapacity na otevření ŠD. </a:t>
            </a:r>
          </a:p>
          <a:p>
            <a:r>
              <a:rPr lang="cs-CZ" dirty="0" smtClean="0"/>
              <a:t>Školní </a:t>
            </a:r>
            <a:r>
              <a:rPr lang="cs-CZ" dirty="0"/>
              <a:t>družina by byla otevřena od ranních do odpoledních hodin.</a:t>
            </a:r>
          </a:p>
          <a:p>
            <a:r>
              <a:rPr lang="cs-CZ" dirty="0" smtClean="0"/>
              <a:t>Školní </a:t>
            </a:r>
            <a:r>
              <a:rPr lang="cs-CZ" dirty="0"/>
              <a:t>družina by byla otevřena pouze pro žáky navštěvující ŠD.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859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Vyúčtování proběhlých akcí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Veškeré </a:t>
            </a:r>
            <a:r>
              <a:rPr lang="cs-CZ" dirty="0" err="1"/>
              <a:t>ŠvP</a:t>
            </a:r>
            <a:r>
              <a:rPr lang="cs-CZ" dirty="0"/>
              <a:t> byly zrušeny, případně přesunuty na termín v příštím školním roce 2020/2021.</a:t>
            </a:r>
          </a:p>
          <a:p>
            <a:r>
              <a:rPr lang="cs-CZ" dirty="0" smtClean="0"/>
              <a:t>O </a:t>
            </a:r>
            <a:r>
              <a:rPr lang="cs-CZ" dirty="0"/>
              <a:t>veškerých změnách v termínech rodiče informuje třídní učitel, případně organizátor akce.</a:t>
            </a:r>
          </a:p>
          <a:p>
            <a:r>
              <a:rPr lang="cs-CZ" dirty="0" smtClean="0"/>
              <a:t>Škola </a:t>
            </a:r>
            <a:r>
              <a:rPr lang="cs-CZ" dirty="0"/>
              <a:t>komunikuje s ubytovateli a cestovními kancelářemi a v rámci platných smluv a nastalé situace vyjednává zrušení případného storna</a:t>
            </a:r>
            <a:r>
              <a:rPr lang="cs-CZ" dirty="0" smtClean="0"/>
              <a:t>.</a:t>
            </a:r>
          </a:p>
          <a:p>
            <a:r>
              <a:rPr lang="cs-CZ" dirty="0" smtClean="0"/>
              <a:t>Proběhlé </a:t>
            </a:r>
            <a:r>
              <a:rPr lang="cs-CZ" dirty="0"/>
              <a:t>akce (LVK) budou vyúčtovány v co nejkratším </a:t>
            </a:r>
            <a:r>
              <a:rPr lang="cs-CZ" dirty="0" smtClean="0"/>
              <a:t>čase. </a:t>
            </a:r>
            <a:r>
              <a:rPr lang="cs-CZ" dirty="0"/>
              <a:t>Vratky budou rodičům zaslány na účet, případně po domluvě třídního učitele s rodiči mohou být přesunuty do třídního fondu.</a:t>
            </a:r>
          </a:p>
          <a:p>
            <a:r>
              <a:rPr lang="cs-CZ" dirty="0" smtClean="0"/>
              <a:t>Zálohy </a:t>
            </a:r>
            <a:r>
              <a:rPr lang="cs-CZ" dirty="0"/>
              <a:t>na běžky budou vráceny v hotovosti po uvolnění opatření proti šíření COVID-19, nejpozději na konci školního roku 2019/2020.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261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664</Words>
  <Application>Microsoft Office PowerPoint</Application>
  <PresentationFormat>Širokoúhlá obrazovka</PresentationFormat>
  <Paragraphs>81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Motiv Office</vt:lpstr>
      <vt:lpstr>KPŠ 23.4.2020</vt:lpstr>
      <vt:lpstr>Domácí vzdělávání – pár zásad</vt:lpstr>
      <vt:lpstr>Hodnocení II. pololetí 2019/2020</vt:lpstr>
      <vt:lpstr>Hodnocení II. pololetí 2019/20 - známka</vt:lpstr>
      <vt:lpstr>Hodnocení II. pololetí 2019/20 – zvláštní případy</vt:lpstr>
      <vt:lpstr>Hodnocení II. pololetí 2019/20 - nesouhlas</vt:lpstr>
      <vt:lpstr>Otevření školy po 25.5.2020 – I. st., 9. ročník</vt:lpstr>
      <vt:lpstr>Otevření školní družiny přes letní prázdniny</vt:lpstr>
      <vt:lpstr>Vyúčtování proběhlých akcí</vt:lpstr>
      <vt:lpstr>Bavorsko pro 8. a 9. ročníky</vt:lpstr>
      <vt:lpstr>Vracení financí za ŠD, školní klub, kroužky</vt:lpstr>
      <vt:lpstr>Ostatní – opravy, úpravy ve škole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KPŠ 23.4.2020</dc:title>
  <dc:creator>Jiří Měchura</dc:creator>
  <cp:lastModifiedBy>Jiří Měchura</cp:lastModifiedBy>
  <cp:revision>13</cp:revision>
  <dcterms:created xsi:type="dcterms:W3CDTF">2020-04-22T21:14:51Z</dcterms:created>
  <dcterms:modified xsi:type="dcterms:W3CDTF">2020-04-23T07:45:55Z</dcterms:modified>
</cp:coreProperties>
</file>