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82" r:id="rId4"/>
    <p:sldId id="258" r:id="rId5"/>
    <p:sldId id="259" r:id="rId6"/>
    <p:sldId id="260" r:id="rId7"/>
    <p:sldId id="262" r:id="rId8"/>
    <p:sldId id="264" r:id="rId9"/>
    <p:sldId id="265" r:id="rId10"/>
    <p:sldId id="267" r:id="rId11"/>
    <p:sldId id="272" r:id="rId12"/>
    <p:sldId id="273" r:id="rId13"/>
    <p:sldId id="276" r:id="rId14"/>
    <p:sldId id="280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D50533-8DA1-4F77-A490-D71C38EC44C9}" v="2" dt="2023-01-12T12:20:00.0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32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7AFFB9B-9FB8-469E-96F9-4D32314110B6}" type="datetimeFigureOut">
              <a:rPr lang="en-US" dirty="0"/>
              <a:t>1/17/2023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dirty="0"/>
              <a:t>1/17/2023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9363-8B87-41B7-9F8E-64519CBB8F34}" type="datetimeFigureOut">
              <a:rPr lang="en-US" dirty="0"/>
              <a:t>1/17/2023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dirty="0"/>
              <a:t>1/17/2023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8B29-7265-4A65-A2A4-6703C057B7C1}" type="datetimeFigureOut">
              <a:rPr lang="en-US" dirty="0"/>
              <a:t>1/17/2023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dirty="0"/>
              <a:t>1/17/2023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86C4-3AB5-4E0C-86CA-FB108C350AA9}" type="datetimeFigureOut">
              <a:rPr lang="en-US" dirty="0"/>
              <a:t>1/17/2023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dirty="0"/>
              <a:t>1/17/2023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dirty="0"/>
              <a:t>1/17/2023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dirty="0"/>
              <a:t>1/17/2023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dirty="0"/>
              <a:t>1/17/2023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dirty="0"/>
              <a:t>1/17/2023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dirty="0"/>
              <a:t>1/17/2023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dirty="0"/>
              <a:t>1/17/2023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dirty="0"/>
              <a:t>1/17/2023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dirty="0"/>
              <a:t>1/17/2023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dirty="0"/>
              <a:t>1/17/2023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dirty="0"/>
              <a:t>1/17/2023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A02EC91-5FFB-9A35-1A3A-174BCA9829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err="1"/>
              <a:t>Escola</a:t>
            </a:r>
            <a:r>
              <a:rPr lang="cs-CZ" dirty="0"/>
              <a:t> </a:t>
            </a:r>
            <a:r>
              <a:rPr lang="cs-CZ" dirty="0" err="1"/>
              <a:t>secundaria</a:t>
            </a:r>
            <a:r>
              <a:rPr lang="cs-CZ" dirty="0"/>
              <a:t> </a:t>
            </a:r>
            <a:r>
              <a:rPr lang="cs-CZ" dirty="0" err="1"/>
              <a:t>lagoa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276E1CC6-1721-E3F4-5246-3D6DC76DFE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21420000">
            <a:off x="1066601" y="3936542"/>
            <a:ext cx="9755187" cy="1888310"/>
          </a:xfrm>
        </p:spPr>
        <p:txBody>
          <a:bodyPr/>
          <a:lstStyle/>
          <a:p>
            <a:r>
              <a:rPr lang="cs-CZ" dirty="0"/>
              <a:t>Stáž Azorské ostrovy 12. – 16.12. 2022</a:t>
            </a:r>
          </a:p>
          <a:p>
            <a:r>
              <a:rPr lang="cs-CZ" dirty="0"/>
              <a:t>Veronika Špalková kuželová </a:t>
            </a:r>
          </a:p>
          <a:p>
            <a:r>
              <a:rPr lang="cs-CZ" dirty="0"/>
              <a:t>Martina Rudová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593" y="5625885"/>
            <a:ext cx="7697407" cy="1232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97499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C1502B6B-A987-8D33-6933-1094F1DC83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0933"/>
            <a:ext cx="6727371" cy="504552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23C55F67-2093-E05A-BAA8-FABB804D1D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288791"/>
            <a:ext cx="5707224" cy="4280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8868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A699B52-F38B-2A48-A0D6-B2D03DBFF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Vnější prostory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DBC01085-D646-13AE-6CF5-C54285C0C20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/>
              <a:t>Venkovní hřiště</a:t>
            </a:r>
          </a:p>
          <a:p>
            <a:r>
              <a:rPr lang="cs-CZ" dirty="0"/>
              <a:t>Amfiteátr</a:t>
            </a:r>
          </a:p>
          <a:p>
            <a:r>
              <a:rPr lang="cs-CZ" dirty="0"/>
              <a:t>Parkoviště</a:t>
            </a:r>
          </a:p>
          <a:p>
            <a:r>
              <a:rPr lang="cs-CZ" dirty="0"/>
              <a:t>Vrátnice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921000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76DAEC82-3FD9-5E08-A0CD-8566FD639D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411754" cy="405881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4C8772E6-68C7-9EDB-97E7-FBCDCCA329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3762" y="1007706"/>
            <a:ext cx="6145764" cy="460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2639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DAFBE60-3AFB-400F-9069-8913734F4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Zajímavosti / odlišnosti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3AD0A389-89F9-0A1A-5D27-8197A511093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Zamykání tříd – žáci o přestávce mimo učebnu</a:t>
            </a:r>
          </a:p>
          <a:p>
            <a:r>
              <a:rPr lang="cs-CZ" dirty="0"/>
              <a:t>Nezvoní</a:t>
            </a:r>
          </a:p>
          <a:p>
            <a:r>
              <a:rPr lang="cs-CZ" dirty="0"/>
              <a:t>Občasné dvouhodinovky</a:t>
            </a:r>
          </a:p>
          <a:p>
            <a:r>
              <a:rPr lang="cs-CZ" dirty="0"/>
              <a:t>Žáci nevlastní jednotlivé sešity – desky s pořadačem</a:t>
            </a:r>
          </a:p>
          <a:p>
            <a:r>
              <a:rPr lang="cs-CZ" dirty="0"/>
              <a:t>Volný pohyb po areálu školy</a:t>
            </a:r>
          </a:p>
          <a:p>
            <a:r>
              <a:rPr lang="cs-CZ" dirty="0"/>
              <a:t>Řešení kázeňských přestupků (3 papíry - 3 dny)</a:t>
            </a:r>
          </a:p>
          <a:p>
            <a:r>
              <a:rPr lang="cs-CZ" dirty="0"/>
              <a:t>Erasmus programy ve výuce jazyků</a:t>
            </a:r>
          </a:p>
          <a:p>
            <a:r>
              <a:rPr lang="cs-CZ" dirty="0"/>
              <a:t>Příprava systému na sledování prezence (modrá, zelená, červená)</a:t>
            </a:r>
          </a:p>
        </p:txBody>
      </p:sp>
    </p:spTree>
    <p:extLst>
      <p:ext uri="{BB962C8B-B14F-4D97-AF65-F5344CB8AC3E}">
        <p14:creationId xmlns:p14="http://schemas.microsoft.com/office/powerpoint/2010/main" val="22872501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71BA0CD-FD32-A06C-4A66-6E286D729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žákovské projekty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xmlns="" id="{A0B8B907-A367-5D15-B4E9-E5806B540DE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16571" y="2026427"/>
            <a:ext cx="4415366" cy="3311525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2313C055-8210-E8D0-526C-54D1D02CDD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849869" y="1273511"/>
            <a:ext cx="4837501" cy="362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4316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21DEA65-565A-FC96-C894-689F27ED1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Základní informace o škole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4181A8D1-68AD-3278-B12A-FE5B6522AC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9350" y="2047875"/>
            <a:ext cx="4572000" cy="3429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xmlns="" id="{7C78AC65-5E58-731E-3148-D5C82D9701BA}"/>
              </a:ext>
            </a:extLst>
          </p:cNvPr>
          <p:cNvSpPr txBox="1"/>
          <p:nvPr/>
        </p:nvSpPr>
        <p:spPr>
          <a:xfrm>
            <a:off x="885825" y="2486025"/>
            <a:ext cx="397192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Počty:</a:t>
            </a:r>
          </a:p>
          <a:p>
            <a:endParaRPr lang="cs-CZ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/>
              <a:t>žáci: 		cca 1100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/>
              <a:t>učitelé: 	cca 100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/>
              <a:t>třídy: 		50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/>
              <a:t>kapacita:	20 – 24 žáků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644373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xmlns="" id="{BCBBA92D-6936-3754-D471-ED8AC65779F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564640" y="178116"/>
            <a:ext cx="8769600" cy="5978844"/>
          </a:xfrm>
        </p:spPr>
      </p:pic>
    </p:spTree>
    <p:extLst>
      <p:ext uri="{BB962C8B-B14F-4D97-AF65-F5344CB8AC3E}">
        <p14:creationId xmlns:p14="http://schemas.microsoft.com/office/powerpoint/2010/main" val="38579364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ED31C40-84DE-406D-4351-FD4DD0CB1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Školský systém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0D827D6F-F2C5-FE65-3135-52DB8EABE3B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u="sng" dirty="0"/>
              <a:t>Povinné vzdělávání</a:t>
            </a:r>
            <a:r>
              <a:rPr lang="cs-CZ" dirty="0"/>
              <a:t>:</a:t>
            </a:r>
          </a:p>
          <a:p>
            <a:r>
              <a:rPr lang="cs-CZ" dirty="0"/>
              <a:t>12 ročníků</a:t>
            </a:r>
          </a:p>
          <a:p>
            <a:r>
              <a:rPr lang="cs-CZ" dirty="0"/>
              <a:t>Primární: děti ve věku 6 – 11 let</a:t>
            </a:r>
          </a:p>
          <a:p>
            <a:r>
              <a:rPr lang="cs-CZ" dirty="0"/>
              <a:t>Sekundární: 12 – 18 let</a:t>
            </a:r>
          </a:p>
          <a:p>
            <a:r>
              <a:rPr lang="cs-CZ" dirty="0"/>
              <a:t>Speciální (praktické) třídy pro slabé žáky s problémovým chováním (zde vyučují primárně muži, žáci bývají agresivní a </a:t>
            </a:r>
            <a:r>
              <a:rPr lang="cs-CZ" dirty="0" err="1"/>
              <a:t>nepřízpůsobiví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843659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3BC962C-9D88-6575-5895-FEBEA0D6C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Systém hodnocení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0678C0CF-8598-FE2B-FD8D-F4E8B607022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/>
              <a:t>Mladší žáci zisk 0 - 100 bodů</a:t>
            </a:r>
          </a:p>
          <a:p>
            <a:r>
              <a:rPr lang="cs-CZ" dirty="0"/>
              <a:t>Starší žáci zisk 0 - 20 bodů</a:t>
            </a:r>
          </a:p>
          <a:p>
            <a:pPr marL="0" indent="0">
              <a:buNone/>
            </a:pPr>
            <a:r>
              <a:rPr lang="cs-CZ" dirty="0"/>
              <a:t>Celkové hodnocení žáka v předmětu tvoří 80 % znalosti a 20% chování a plnění kompetencí (spolupráce, samostatnost…)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168654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9236AA2-E45F-7532-639B-925E89DD2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pomůcky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3D4FB8C8-D58C-7E0B-E334-72AFC14D5E3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/>
              <a:t>Mladší žáci mají k dispozici školou přidělený notebook, který vrací vždy na velké prázdniny</a:t>
            </a:r>
          </a:p>
          <a:p>
            <a:r>
              <a:rPr lang="cs-CZ" dirty="0"/>
              <a:t>Starší žáci využívají vlastní mobil</a:t>
            </a:r>
          </a:p>
          <a:p>
            <a:r>
              <a:rPr lang="cs-CZ" dirty="0"/>
              <a:t>Mají k dispozici školní wifi</a:t>
            </a:r>
          </a:p>
          <a:p>
            <a:r>
              <a:rPr lang="cs-CZ" dirty="0"/>
              <a:t>Využívají interaktivní online učebnice a pracovní sešity, ale i tištěné učebnice s odkazy na web</a:t>
            </a:r>
          </a:p>
          <a:p>
            <a:r>
              <a:rPr lang="cs-CZ" dirty="0"/>
              <a:t>Velká většina učitelů vytváří vlastní prezentace a pracovní listy ke sdílení se žáky využívají MS Teams </a:t>
            </a:r>
          </a:p>
        </p:txBody>
      </p:sp>
    </p:spTree>
    <p:extLst>
      <p:ext uri="{BB962C8B-B14F-4D97-AF65-F5344CB8AC3E}">
        <p14:creationId xmlns:p14="http://schemas.microsoft.com/office/powerpoint/2010/main" val="20928684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7133E69D-DEAD-3D45-50FE-8D83529C97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366715" y="928685"/>
            <a:ext cx="4686301" cy="351472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5E4A2F51-D218-C35A-D6C5-9265892FD3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89" t="6760" r="7459" b="10568"/>
          <a:stretch/>
        </p:blipFill>
        <p:spPr>
          <a:xfrm rot="5400000">
            <a:off x="3398704" y="801818"/>
            <a:ext cx="3661041" cy="27432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A3FE8A08-D8B0-EB0A-03A1-86605DBA82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694"/>
          <a:stretch/>
        </p:blipFill>
        <p:spPr>
          <a:xfrm rot="5400000">
            <a:off x="6586580" y="480970"/>
            <a:ext cx="5086354" cy="481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3407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FD4349C-4124-AED2-AC76-0576E1796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Vnitřní prostory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3FA13A96-0608-7CFD-E9C7-5FFF43F7161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1558212"/>
            <a:ext cx="10394707" cy="4002833"/>
          </a:xfrm>
        </p:spPr>
        <p:txBody>
          <a:bodyPr numCol="2">
            <a:normAutofit fontScale="92500" lnSpcReduction="10000"/>
          </a:bodyPr>
          <a:lstStyle/>
          <a:p>
            <a:r>
              <a:rPr lang="cs-CZ" dirty="0"/>
              <a:t>Běžné třídy</a:t>
            </a:r>
          </a:p>
          <a:p>
            <a:r>
              <a:rPr lang="cs-CZ" dirty="0"/>
              <a:t>Odborné učebny (PC, Fy – Ch, dílny)</a:t>
            </a:r>
          </a:p>
          <a:p>
            <a:r>
              <a:rPr lang="cs-CZ" dirty="0"/>
              <a:t>Knihovna + studovna</a:t>
            </a:r>
          </a:p>
          <a:p>
            <a:r>
              <a:rPr lang="cs-CZ" dirty="0"/>
              <a:t>Sportovní hala, gymnastický sál a zrcadlový sál</a:t>
            </a:r>
          </a:p>
          <a:p>
            <a:r>
              <a:rPr lang="cs-CZ" dirty="0"/>
              <a:t>Jídelna</a:t>
            </a:r>
          </a:p>
          <a:p>
            <a:r>
              <a:rPr lang="cs-CZ" dirty="0"/>
              <a:t>Bufet pro žáky /z druhé strany pro pedagogy</a:t>
            </a:r>
          </a:p>
          <a:p>
            <a:r>
              <a:rPr lang="cs-CZ" dirty="0"/>
              <a:t>Prostory pro volný čas (vnitřní i vnější)</a:t>
            </a:r>
          </a:p>
          <a:p>
            <a:r>
              <a:rPr lang="cs-CZ" dirty="0"/>
              <a:t>Divadelní sál</a:t>
            </a:r>
          </a:p>
          <a:p>
            <a:r>
              <a:rPr lang="cs-CZ" dirty="0"/>
              <a:t>Otevřená kancelář</a:t>
            </a:r>
          </a:p>
          <a:p>
            <a:r>
              <a:rPr lang="cs-CZ" dirty="0"/>
              <a:t>Kabinety dle oboru</a:t>
            </a:r>
          </a:p>
          <a:p>
            <a:r>
              <a:rPr lang="cs-CZ" dirty="0"/>
              <a:t>Společný prostor pro všechny učitele</a:t>
            </a:r>
          </a:p>
          <a:p>
            <a:r>
              <a:rPr lang="cs-CZ" dirty="0"/>
              <a:t>Učebna s </a:t>
            </a:r>
            <a:r>
              <a:rPr lang="cs-CZ" dirty="0" err="1"/>
              <a:t>pc</a:t>
            </a:r>
            <a:r>
              <a:rPr lang="cs-CZ" dirty="0"/>
              <a:t> pro učitele</a:t>
            </a:r>
          </a:p>
          <a:p>
            <a:r>
              <a:rPr lang="cs-CZ" dirty="0"/>
              <a:t>Prostor pro individuální schůzky s rodiči</a:t>
            </a:r>
          </a:p>
          <a:p>
            <a:r>
              <a:rPr lang="cs-CZ" dirty="0"/>
              <a:t>Kancelář pro sekretářky a </a:t>
            </a:r>
            <a:r>
              <a:rPr lang="cs-CZ" dirty="0" err="1"/>
              <a:t>it</a:t>
            </a:r>
            <a:r>
              <a:rPr lang="cs-CZ" dirty="0"/>
              <a:t> podporu</a:t>
            </a:r>
          </a:p>
          <a:p>
            <a:r>
              <a:rPr lang="cs-CZ" dirty="0"/>
              <a:t>Kanceláře pro vedení školy a studijní oddělení</a:t>
            </a:r>
          </a:p>
          <a:p>
            <a:r>
              <a:rPr lang="cs-CZ" dirty="0"/>
              <a:t>Recepce u vchodu</a:t>
            </a:r>
          </a:p>
        </p:txBody>
      </p:sp>
    </p:spTree>
    <p:extLst>
      <p:ext uri="{BB962C8B-B14F-4D97-AF65-F5344CB8AC3E}">
        <p14:creationId xmlns:p14="http://schemas.microsoft.com/office/powerpoint/2010/main" val="8180501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6B613589-9EF8-220B-109F-8C6300FA6E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65316"/>
            <a:ext cx="4385389" cy="396084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AB2B087B-83A7-9DB2-36BA-310139108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0875" y="-23328"/>
            <a:ext cx="4860861" cy="455333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FE63BF04-5331-091B-CA85-4D677BCC91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525415" y="2762442"/>
            <a:ext cx="4072814" cy="3054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56574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lavní událos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TM04033927[[fn=Hlavní událost]]</Template>
  <TotalTime>126</TotalTime>
  <Words>312</Words>
  <Application>Microsoft Office PowerPoint</Application>
  <PresentationFormat>Širokoúhlá obrazovka</PresentationFormat>
  <Paragraphs>59</Paragraphs>
  <Slides>14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7" baseType="lpstr">
      <vt:lpstr>Arial</vt:lpstr>
      <vt:lpstr>Impact</vt:lpstr>
      <vt:lpstr>Hlavní událost</vt:lpstr>
      <vt:lpstr>Escola secundaria lagoa</vt:lpstr>
      <vt:lpstr>Základní informace o škole</vt:lpstr>
      <vt:lpstr>Prezentace aplikace PowerPoint</vt:lpstr>
      <vt:lpstr>Školský systém</vt:lpstr>
      <vt:lpstr>Systém hodnocení</vt:lpstr>
      <vt:lpstr>pomůcky</vt:lpstr>
      <vt:lpstr>Prezentace aplikace PowerPoint</vt:lpstr>
      <vt:lpstr>Vnitřní prostory</vt:lpstr>
      <vt:lpstr>Prezentace aplikace PowerPoint</vt:lpstr>
      <vt:lpstr>Prezentace aplikace PowerPoint</vt:lpstr>
      <vt:lpstr>Vnější prostory</vt:lpstr>
      <vt:lpstr>Prezentace aplikace PowerPoint</vt:lpstr>
      <vt:lpstr>Zajímavosti / odlišnosti</vt:lpstr>
      <vt:lpstr>žákovské projekty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Escola secundaria lagoa</dc:title>
  <dc:creator>Martina Rudová</dc:creator>
  <cp:lastModifiedBy>Jiří Měchura</cp:lastModifiedBy>
  <cp:revision>10</cp:revision>
  <dcterms:created xsi:type="dcterms:W3CDTF">2022-12-17T12:06:15Z</dcterms:created>
  <dcterms:modified xsi:type="dcterms:W3CDTF">2023-01-17T07:25:23Z</dcterms:modified>
</cp:coreProperties>
</file>