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  <p:sldId id="257" r:id="rId7"/>
    <p:sldId id="263" r:id="rId8"/>
    <p:sldId id="264" r:id="rId9"/>
    <p:sldId id="259" r:id="rId10"/>
    <p:sldId id="261" r:id="rId11"/>
    <p:sldId id="265" r:id="rId12"/>
    <p:sldId id="260" r:id="rId13"/>
    <p:sldId id="267" r:id="rId14"/>
    <p:sldId id="262" r:id="rId15"/>
    <p:sldId id="269" r:id="rId16"/>
    <p:sldId id="266" r:id="rId17"/>
    <p:sldId id="268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82CC9-5232-47FB-A31B-458E644C6E3B}" type="datetimeFigureOut">
              <a:rPr lang="cs-CZ" smtClean="0"/>
              <a:t>25.7.2022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7F71E-0F55-4123-A646-84BF9796B3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3795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82CC9-5232-47FB-A31B-458E644C6E3B}" type="datetimeFigureOut">
              <a:rPr lang="cs-CZ" smtClean="0"/>
              <a:t>25.7.2022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7F71E-0F55-4123-A646-84BF9796B3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4600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82CC9-5232-47FB-A31B-458E644C6E3B}" type="datetimeFigureOut">
              <a:rPr lang="cs-CZ" smtClean="0"/>
              <a:t>25.7.2022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7F71E-0F55-4123-A646-84BF9796B3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3980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82CC9-5232-47FB-A31B-458E644C6E3B}" type="datetimeFigureOut">
              <a:rPr lang="cs-CZ" smtClean="0"/>
              <a:t>25.7.2022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7F71E-0F55-4123-A646-84BF9796B3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6985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82CC9-5232-47FB-A31B-458E644C6E3B}" type="datetimeFigureOut">
              <a:rPr lang="cs-CZ" smtClean="0"/>
              <a:t>25.7.2022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7F71E-0F55-4123-A646-84BF9796B3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6483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82CC9-5232-47FB-A31B-458E644C6E3B}" type="datetimeFigureOut">
              <a:rPr lang="cs-CZ" smtClean="0"/>
              <a:t>25.7.2022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7F71E-0F55-4123-A646-84BF9796B3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576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82CC9-5232-47FB-A31B-458E644C6E3B}" type="datetimeFigureOut">
              <a:rPr lang="cs-CZ" smtClean="0"/>
              <a:t>25.7.2022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7F71E-0F55-4123-A646-84BF9796B3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7029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82CC9-5232-47FB-A31B-458E644C6E3B}" type="datetimeFigureOut">
              <a:rPr lang="cs-CZ" smtClean="0"/>
              <a:t>25.7.2022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7F71E-0F55-4123-A646-84BF9796B3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3876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82CC9-5232-47FB-A31B-458E644C6E3B}" type="datetimeFigureOut">
              <a:rPr lang="cs-CZ" smtClean="0"/>
              <a:t>25.7.2022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7F71E-0F55-4123-A646-84BF9796B3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0401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82CC9-5232-47FB-A31B-458E644C6E3B}" type="datetimeFigureOut">
              <a:rPr lang="cs-CZ" smtClean="0"/>
              <a:t>25.7.2022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7F71E-0F55-4123-A646-84BF9796B3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6002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82CC9-5232-47FB-A31B-458E644C6E3B}" type="datetimeFigureOut">
              <a:rPr lang="cs-CZ" smtClean="0"/>
              <a:t>25.7.2022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7F71E-0F55-4123-A646-84BF9796B3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3848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82CC9-5232-47FB-A31B-458E644C6E3B}" type="datetimeFigureOut">
              <a:rPr lang="cs-CZ" smtClean="0"/>
              <a:t>25.7.2022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7F71E-0F55-4123-A646-84BF9796B3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5435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hyperlink" Target="https://cs.wikipedia.org/wiki/Zeni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obrazit zdrojový obrázek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75000"/>
                    </a14:imgEffect>
                    <a14:imgEffect>
                      <a14:saturation sat="94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3309"/>
            <a:ext cx="12192000" cy="795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553200" y="1644878"/>
            <a:ext cx="4837612" cy="2387600"/>
          </a:xfrm>
        </p:spPr>
        <p:txBody>
          <a:bodyPr/>
          <a:lstStyle/>
          <a:p>
            <a:r>
              <a:rPr lang="cs-CZ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Colegio</a:t>
            </a:r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Cenit  Madrid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553200" y="4846320"/>
            <a:ext cx="4837612" cy="744583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Květen 2022</a:t>
            </a:r>
          </a:p>
        </p:txBody>
      </p:sp>
      <p:pic>
        <p:nvPicPr>
          <p:cNvPr id="6" name="ciudad-de-las-idea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0947" y="4738212"/>
            <a:ext cx="609600" cy="6096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-1" y="6163733"/>
            <a:ext cx="12192000" cy="14482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987" y="6575908"/>
            <a:ext cx="5026025" cy="80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97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5000"/>
                    </a14:imgEffect>
                    <a14:imgEffect>
                      <a14:saturation sat="94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3309"/>
            <a:ext cx="12192000" cy="795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2" y="662530"/>
            <a:ext cx="5869577" cy="44021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72527"/>
            <a:ext cx="5934892" cy="44511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422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000" y="1825625"/>
            <a:ext cx="6794000" cy="4351338"/>
          </a:xfrm>
        </p:spPr>
      </p:pic>
      <p:pic>
        <p:nvPicPr>
          <p:cNvPr id="4" name="Picture 4" descr="Zobrazit zdrojový obrázek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75000"/>
                    </a14:imgEffect>
                    <a14:imgEffect>
                      <a14:saturation sat="94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3309"/>
            <a:ext cx="12192000" cy="795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55" y="386234"/>
            <a:ext cx="6191795" cy="3965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76" y="4462791"/>
            <a:ext cx="3583577" cy="26876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16" y="3198110"/>
            <a:ext cx="6229100" cy="39523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ovéPole 8"/>
          <p:cNvSpPr txBox="1"/>
          <p:nvPr/>
        </p:nvSpPr>
        <p:spPr>
          <a:xfrm>
            <a:off x="7694602" y="2045890"/>
            <a:ext cx="4310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Veřejné  hřiště</a:t>
            </a:r>
            <a:endParaRPr lang="cs-CZ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1082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5000"/>
                    </a14:imgEffect>
                    <a14:imgEffect>
                      <a14:saturation sat="94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95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Spolupráce s rodiči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03" y="2386827"/>
            <a:ext cx="5450480" cy="31071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ovéPole 6"/>
          <p:cNvSpPr txBox="1"/>
          <p:nvPr/>
        </p:nvSpPr>
        <p:spPr>
          <a:xfrm>
            <a:off x="6309360" y="2508069"/>
            <a:ext cx="546353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/>
              <a:t>AMPA -  sdružení matek a otců k aktivitám školy</a:t>
            </a:r>
          </a:p>
          <a:p>
            <a:endParaRPr lang="cs-CZ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/>
              <a:t>Pořádají společné akce „ Dny otevřených dveří“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/>
              <a:t>Škola i učitelé mají plnou důvěru rodičů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/>
              <a:t>Úcta a vděk za péči o děti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/>
              <a:t>Kurz pro rodiny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/>
              <a:t>Otevřené náboženství</a:t>
            </a:r>
          </a:p>
        </p:txBody>
      </p:sp>
    </p:spTree>
    <p:extLst>
      <p:ext uri="{BB962C8B-B14F-4D97-AF65-F5344CB8AC3E}">
        <p14:creationId xmlns:p14="http://schemas.microsoft.com/office/powerpoint/2010/main" val="2161446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5000"/>
                    </a14:imgEffect>
                    <a14:imgEffect>
                      <a14:saturation sat="94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95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83" y="766235"/>
            <a:ext cx="7223743" cy="49944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ovéPole 11"/>
          <p:cNvSpPr txBox="1"/>
          <p:nvPr/>
        </p:nvSpPr>
        <p:spPr>
          <a:xfrm>
            <a:off x="3631474" y="6400800"/>
            <a:ext cx="7942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Bylo to profesně osvěžující, děkujeme….Radka a Ivana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195074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034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5000"/>
                    </a14:imgEffect>
                    <a14:imgEffect>
                      <a14:saturation sat="94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3309"/>
            <a:ext cx="12192000" cy="795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7913"/>
          </a:xfrm>
        </p:spPr>
        <p:txBody>
          <a:bodyPr>
            <a:noAutofit/>
          </a:bodyPr>
          <a:lstStyle/>
          <a:p>
            <a:pPr algn="ctr"/>
            <a:r>
              <a:rPr lang="cs-CZ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Cenit- </a:t>
            </a:r>
            <a:r>
              <a:rPr lang="cs-CZ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tooltip="Zenit"/>
              </a:rPr>
              <a:t>zenit</a:t>
            </a:r>
            <a:r>
              <a:rPr lang="cs-CZ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– poloha hvězdy nebo jiného nebeského tělesa přímo nad pozemským pozorovatelem</a:t>
            </a:r>
            <a:br>
              <a:rPr lang="cs-CZ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6" y="1458662"/>
            <a:ext cx="5801784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ovéPole 5"/>
          <p:cNvSpPr txBox="1"/>
          <p:nvPr/>
        </p:nvSpPr>
        <p:spPr>
          <a:xfrm>
            <a:off x="8658225" y="28003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7515225" y="2471738"/>
            <a:ext cx="2857500" cy="1394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6858000" y="1972491"/>
            <a:ext cx="4495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/>
              <a:t>Škola založena r.1976</a:t>
            </a:r>
          </a:p>
          <a:p>
            <a:endParaRPr lang="cs-CZ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/>
              <a:t>Lokalita Pueblo </a:t>
            </a:r>
            <a:r>
              <a:rPr lang="cs-CZ" dirty="0" err="1"/>
              <a:t>Nuevo</a:t>
            </a:r>
            <a:r>
              <a:rPr lang="cs-CZ" dirty="0"/>
              <a:t>-chudá, přistěhovalecká část Madridu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b="1" dirty="0"/>
              <a:t>Myšlenka</a:t>
            </a:r>
            <a:r>
              <a:rPr lang="cs-CZ" dirty="0"/>
              <a:t>: vytvořit centrum=školu, jako místo setkávání kultur, ras a náboženství. Benefit „rozmanitosti“ je na mnoha úrovních brán jako synonymum bohatství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/>
              <a:t>Jak…?!? Bezpečné prostředí a kooperace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5933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5000"/>
                    </a14:imgEffect>
                    <a14:imgEffect>
                      <a14:saturation sat="94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2712"/>
            <a:ext cx="12192000" cy="795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15150" y="365125"/>
            <a:ext cx="4438650" cy="1325563"/>
          </a:xfrm>
          <a:effectLst>
            <a:glow rad="127000">
              <a:srgbClr val="00B0F0"/>
            </a:glow>
          </a:effectLst>
        </p:spPr>
        <p:txBody>
          <a:bodyPr/>
          <a:lstStyle/>
          <a:p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Vzdělávací  systém 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869" y="1957422"/>
            <a:ext cx="4984508" cy="3786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ovéPole 7"/>
          <p:cNvSpPr txBox="1"/>
          <p:nvPr/>
        </p:nvSpPr>
        <p:spPr>
          <a:xfrm>
            <a:off x="5577840" y="1990602"/>
            <a:ext cx="634854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>
                <a:cs typeface="Calibri Light" panose="020F0302020204030204" pitchFamily="34" charset="0"/>
              </a:rPr>
              <a:t>školy státní – polosoukromé – soukromé</a:t>
            </a:r>
          </a:p>
          <a:p>
            <a:endParaRPr lang="cs-CZ" dirty="0"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>
                <a:cs typeface="Calibri Light" panose="020F0302020204030204" pitchFamily="34" charset="0"/>
              </a:rPr>
              <a:t>předškolní  stupeň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>
                <a:cs typeface="Calibri Light" panose="020F0302020204030204" pitchFamily="34" charset="0"/>
              </a:rPr>
              <a:t>povinná školní docházka 6-16let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cs-CZ" dirty="0">
                <a:cs typeface="Calibri Light" panose="020F0302020204030204" pitchFamily="34" charset="0"/>
              </a:rPr>
              <a:t>primární školství 6-12 let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cs-CZ" dirty="0">
                <a:cs typeface="Calibri Light" panose="020F0302020204030204" pitchFamily="34" charset="0"/>
              </a:rPr>
              <a:t>sekundární školství 12-16 let</a:t>
            </a:r>
          </a:p>
          <a:p>
            <a:pPr lvl="1"/>
            <a:endParaRPr lang="cs-CZ" dirty="0">
              <a:cs typeface="Calibri Light" panose="020F0302020204030204" pitchFamily="34" charset="0"/>
            </a:endParaRPr>
          </a:p>
          <a:p>
            <a:pPr lvl="1"/>
            <a:r>
              <a:rPr lang="cs-CZ" sz="2000" b="1" dirty="0" err="1">
                <a:solidFill>
                  <a:srgbClr val="0070C0"/>
                </a:solidFill>
                <a:cs typeface="Calibri Light" panose="020F0302020204030204" pitchFamily="34" charset="0"/>
              </a:rPr>
              <a:t>Colegio</a:t>
            </a:r>
            <a:r>
              <a:rPr lang="cs-CZ" sz="2000" b="1" dirty="0">
                <a:solidFill>
                  <a:srgbClr val="0070C0"/>
                </a:solidFill>
                <a:cs typeface="Calibri Light" panose="020F0302020204030204" pitchFamily="34" charset="0"/>
              </a:rPr>
              <a:t> Cenit je škola primární</a:t>
            </a:r>
          </a:p>
          <a:p>
            <a:pPr lvl="1"/>
            <a:endParaRPr lang="cs-CZ" dirty="0"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>
                <a:cs typeface="Calibri Light" panose="020F0302020204030204" pitchFamily="34" charset="0"/>
              </a:rPr>
              <a:t>dnes ve Španělsku 6.5 milionu cizinců=14% obyvatelstva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>
                <a:cs typeface="Calibri Light" panose="020F0302020204030204" pitchFamily="34" charset="0"/>
              </a:rPr>
              <a:t>školský zákon z r.2006 – děti cizinců = žáci se zvláštními potřebami, zákonem nařízená podpora</a:t>
            </a:r>
          </a:p>
        </p:txBody>
      </p:sp>
    </p:spTree>
    <p:extLst>
      <p:ext uri="{BB962C8B-B14F-4D97-AF65-F5344CB8AC3E}">
        <p14:creationId xmlns:p14="http://schemas.microsoft.com/office/powerpoint/2010/main" val="4045535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5000"/>
                    </a14:imgEffect>
                    <a14:imgEffect>
                      <a14:saturation sat="94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95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702629" y="235131"/>
            <a:ext cx="7132320" cy="1280160"/>
          </a:xfrm>
        </p:spPr>
        <p:txBody>
          <a:bodyPr>
            <a:normAutofit/>
          </a:bodyPr>
          <a:lstStyle/>
          <a:p>
            <a:r>
              <a:rPr lang="cs-CZ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Co vše je úplně jinak</a:t>
            </a:r>
            <a:endParaRPr lang="cs-CZ" sz="4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342708" y="1515291"/>
            <a:ext cx="6635931" cy="5499463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cs-CZ" sz="1800" dirty="0"/>
              <a:t>Jedou dle španělského kurikula, ale dle regionu země má škola velkou volnost ve výběru učiva, důvěra dána i učiteli,  sám vybírá co bude učit. Vzdělávací reforma podporuje decentralizaci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cs-CZ" sz="1800" dirty="0"/>
              <a:t>Škola začíná v 9:00, žáci mají uniformy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cs-CZ" sz="1800" dirty="0"/>
              <a:t>Pan ředitel vítá ráno u vstupu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cs-CZ" sz="1800" dirty="0"/>
              <a:t>Žádné zvonění 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cs-CZ" sz="1800" dirty="0"/>
              <a:t>Ve třídě 15 – 20 žáků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cs-CZ" sz="1800" dirty="0"/>
              <a:t>Hodina trvá dle potřeb žáků, či učitele 45min, 60min, 90min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cs-CZ" sz="1800" dirty="0"/>
              <a:t>Přestávky mezi hodinami a jedna velká na oběd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cs-CZ" sz="1800" dirty="0"/>
              <a:t>4dny tvrdé práce a pátek 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cs-CZ" sz="1800" dirty="0"/>
              <a:t>Skupinkové rozmístění stolečků ve třídě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cs-CZ" sz="1800" dirty="0"/>
              <a:t>IT technika, spárováno s učebnicemi všech hlavních předmětů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cs-CZ" sz="1800" dirty="0"/>
              <a:t>Mezinárodní 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cs-CZ" sz="1800" dirty="0" err="1"/>
              <a:t>Multilevel</a:t>
            </a:r>
            <a:r>
              <a:rPr lang="cs-CZ" sz="1800" dirty="0"/>
              <a:t> - </a:t>
            </a:r>
            <a:r>
              <a:rPr lang="cs-CZ" sz="1800" b="1" dirty="0"/>
              <a:t>dvojčata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cs-CZ" sz="1800" dirty="0"/>
              <a:t>Kooperativní výuka, komunikace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cs-CZ" sz="1800" dirty="0"/>
              <a:t>Inkluze –do 5let nic neřeší. Dítě je vyšetřeno pediatrem, ve spojení se školním psychologem sestaven plán podpory a pokud dítě nezvládá, městská část zařídí posilu v podobě „</a:t>
            </a:r>
            <a:r>
              <a:rPr lang="cs-CZ" sz="1800" dirty="0" err="1"/>
              <a:t>extraučitele</a:t>
            </a:r>
            <a:r>
              <a:rPr lang="cs-CZ" sz="1800" dirty="0"/>
              <a:t>“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cs-CZ" sz="1800" dirty="0"/>
              <a:t>Školní psycholog má 2hod v každé třídě/ týden a organizuje čtecí test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cs-CZ" sz="1800" dirty="0"/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cs-CZ" sz="1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49" y="875211"/>
            <a:ext cx="4476410" cy="5724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26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5000"/>
                    </a14:imgEffect>
                    <a14:imgEffect>
                      <a14:saturation sat="94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3309"/>
            <a:ext cx="12192000" cy="795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3234" y="365125"/>
            <a:ext cx="5070566" cy="1325563"/>
          </a:xfrm>
        </p:spPr>
        <p:txBody>
          <a:bodyPr/>
          <a:lstStyle/>
          <a:p>
            <a:pPr algn="just"/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Co vše je úplně jinak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82788" y="1825625"/>
            <a:ext cx="5904412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cs-CZ" sz="1800" dirty="0"/>
              <a:t>Ve škole 10 učitelů, psycholožka, ředitel, majitel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/>
              <a:t>Celá škola se setkává každý týden jednou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/>
              <a:t>Více se učí </a:t>
            </a:r>
            <a:r>
              <a:rPr lang="cs-CZ" sz="2000" b="1" dirty="0"/>
              <a:t>JAK</a:t>
            </a:r>
            <a:r>
              <a:rPr lang="cs-CZ" sz="1800" dirty="0"/>
              <a:t> a </a:t>
            </a:r>
            <a:r>
              <a:rPr lang="cs-CZ" sz="2000" b="1" dirty="0"/>
              <a:t>PROČ</a:t>
            </a:r>
            <a:r>
              <a:rPr lang="cs-CZ" sz="1800" dirty="0"/>
              <a:t>  než </a:t>
            </a:r>
            <a:r>
              <a:rPr lang="cs-CZ" sz="2000" b="1" dirty="0"/>
              <a:t>CO</a:t>
            </a:r>
            <a:r>
              <a:rPr lang="cs-CZ" sz="1800" dirty="0"/>
              <a:t> , výroba chodících encyklopedií tu byla před 50lety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/>
              <a:t>Zaměření na </a:t>
            </a:r>
            <a:r>
              <a:rPr lang="cs-CZ" sz="1800" b="1" dirty="0"/>
              <a:t>dovednosti</a:t>
            </a:r>
            <a:r>
              <a:rPr lang="cs-CZ" sz="1800" dirty="0"/>
              <a:t>, ne na fakta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800" b="1" dirty="0"/>
              <a:t>Předcházení školnímu neúspěchu</a:t>
            </a:r>
            <a:endParaRPr lang="cs-CZ" sz="1000" b="1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cs-CZ" sz="1800" dirty="0"/>
              <a:t>Vytvořit bezpečné prostředí, kde je dítěti dobře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sz="1800" dirty="0"/>
              <a:t>Uvolněné projeví přirozenou vůli se učit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sz="1800" dirty="0"/>
              <a:t>Hodnocení individuální, skupinové i sebehodnocení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sz="1800" dirty="0"/>
              <a:t>NE stres z neúspěchu, z nedosažení „předepsaného výkonu“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sz="1800" dirty="0"/>
              <a:t>Kooperace ve skupinách „malý učitel“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cs-CZ" sz="1800" dirty="0"/>
          </a:p>
          <a:p>
            <a:pPr lvl="1">
              <a:buFont typeface="Wingdings" panose="05000000000000000000" pitchFamily="2" charset="2"/>
              <a:buChar char="v"/>
            </a:pPr>
            <a:endParaRPr lang="cs-CZ" sz="1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00" y="1825625"/>
            <a:ext cx="5463542" cy="40976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7970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5000"/>
                    </a14:imgEffect>
                    <a14:imgEffect>
                      <a14:saturation sat="94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3309"/>
            <a:ext cx="12192000" cy="795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Vzdělávání – využít vzdělávací kapacitu každého dítěte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084" y="2234804"/>
            <a:ext cx="4352925" cy="32646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ovéPole 5"/>
          <p:cNvSpPr txBox="1"/>
          <p:nvPr/>
        </p:nvSpPr>
        <p:spPr>
          <a:xfrm>
            <a:off x="5904411" y="2158990"/>
            <a:ext cx="59305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/>
              <a:t>Kooperativní výuka  „Společně se učíme dělat to sami“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/>
              <a:t>ABN otevřená matematika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/>
              <a:t>Výuka angličtiny</a:t>
            </a:r>
          </a:p>
          <a:p>
            <a:endParaRPr lang="cs-CZ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/>
              <a:t>Odpovědné vzdělávání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/>
              <a:t>Plán čtení</a:t>
            </a:r>
          </a:p>
          <a:p>
            <a:endParaRPr lang="cs-CZ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/>
              <a:t>Sport ve škole i doplňkové aktivity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1623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11143" y="265185"/>
            <a:ext cx="4284618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cs-CZ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ABN</a:t>
            </a:r>
            <a:r>
              <a:rPr lang="cs-CZ" sz="2800" dirty="0">
                <a:latin typeface="+mn-lt"/>
              </a:rPr>
              <a:t/>
            </a:r>
            <a:br>
              <a:rPr lang="cs-CZ" sz="2800" dirty="0">
                <a:latin typeface="+mn-lt"/>
              </a:rPr>
            </a:br>
            <a:r>
              <a:rPr lang="cs-CZ" sz="2800" dirty="0">
                <a:latin typeface="+mn-lt"/>
              </a:rPr>
              <a:t>  </a:t>
            </a:r>
            <a:r>
              <a:rPr lang="cs-CZ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Number</a:t>
            </a:r>
            <a:r>
              <a:rPr lang="cs-CZ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cs-CZ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based</a:t>
            </a:r>
            <a:r>
              <a:rPr lang="cs-CZ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cs-CZ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Algorithm</a:t>
            </a:r>
            <a:endParaRPr lang="cs-CZ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" y="-1"/>
            <a:ext cx="7458892" cy="6858001"/>
          </a:xfr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6" name="TextovéPole 5"/>
          <p:cNvSpPr txBox="1"/>
          <p:nvPr/>
        </p:nvSpPr>
        <p:spPr>
          <a:xfrm>
            <a:off x="7511143" y="1855933"/>
            <a:ext cx="4284617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Vyvinuta ve Španělsku, zavedena od r. 2009/2010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Rozvíjí smysl pro čísla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Není pouze jeden způsob řešení, proto </a:t>
            </a:r>
            <a:r>
              <a:rPr lang="cs-CZ" b="1" dirty="0"/>
              <a:t>otevřená metoda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NE získat matematický obsah mechanickým způsobem, ale žák dokáže řešit operaci různými způsoby, využije matematickou logiku dle vývojové a vzdělávací fáze, ve které se nachází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Již od kojeneckého věku 3let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Každodenní materiály, předměty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Realitě se blížící situace se kterými se pracuje, proto to dítě přirozeně chápe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1047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5000"/>
                    </a14:imgEffect>
                    <a14:imgEffect>
                      <a14:saturation sat="94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3309"/>
            <a:ext cx="12192000" cy="795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0" y="3464474"/>
            <a:ext cx="5442858" cy="32284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1" y="330327"/>
            <a:ext cx="6331131" cy="47483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9517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Zobrazit zdrojový obráze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5000"/>
                    </a14:imgEffect>
                    <a14:imgEffect>
                      <a14:saturation sat="94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52" y="0"/>
            <a:ext cx="12228251" cy="797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26926" y="365125"/>
            <a:ext cx="4926874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Výuka angličtiny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6656235" y="2081938"/>
            <a:ext cx="530645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/>
              <a:t>Začíná od 3 let, pak ve všech ročnících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/>
              <a:t>1 hodina každý den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/>
              <a:t>Tandemová výuka s rodilým mluvčím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/>
              <a:t>Slovní hodnocení během celého školního roku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cs-CZ" dirty="0"/>
              <a:t>MB – very </a:t>
            </a:r>
            <a:r>
              <a:rPr lang="cs-CZ" dirty="0" err="1"/>
              <a:t>good</a:t>
            </a:r>
            <a:r>
              <a:rPr lang="cs-CZ" dirty="0"/>
              <a:t>	- skvělá práce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cs-CZ" dirty="0"/>
              <a:t>B – </a:t>
            </a:r>
            <a:r>
              <a:rPr lang="cs-CZ" dirty="0" err="1"/>
              <a:t>good</a:t>
            </a:r>
            <a:r>
              <a:rPr lang="cs-CZ" dirty="0"/>
              <a:t>	- dobrý práce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cs-CZ" dirty="0"/>
              <a:t>R – </a:t>
            </a:r>
            <a:r>
              <a:rPr lang="cs-CZ" dirty="0" err="1"/>
              <a:t>regulal</a:t>
            </a:r>
            <a:r>
              <a:rPr lang="cs-CZ" dirty="0"/>
              <a:t>	- celkem dobré, průměr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cs-CZ" dirty="0"/>
              <a:t>B – </a:t>
            </a:r>
            <a:r>
              <a:rPr lang="cs-CZ" dirty="0" err="1"/>
              <a:t>bad</a:t>
            </a:r>
            <a:r>
              <a:rPr lang="cs-CZ" dirty="0"/>
              <a:t>	- horší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/>
              <a:t>Testování jen 3krát ročně : prosinec, duben, červen– klasifikace v číslech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cs-CZ" dirty="0"/>
              <a:t>10 -5 	- žák uspěl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cs-CZ" dirty="0"/>
              <a:t>4-1	- dělá znovu, aby uspěl</a:t>
            </a:r>
          </a:p>
          <a:p>
            <a:pPr lvl="2"/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0" y="454840"/>
            <a:ext cx="4491447" cy="33685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0" y="4163875"/>
            <a:ext cx="4493623" cy="3034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606586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lastní nadpis">
      <a:majorFont>
        <a:latin typeface="Calibri Light"/>
        <a:ea typeface=""/>
        <a:cs typeface=""/>
      </a:majorFont>
      <a:minorFont>
        <a:latin typeface="Candar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bookType xmlns="80797f66-d3e9-4365-82f8-916be2344b68" xsi:nil="true"/>
    <Distribution_Groups xmlns="80797f66-d3e9-4365-82f8-916be2344b68" xsi:nil="true"/>
    <AppVersion xmlns="80797f66-d3e9-4365-82f8-916be2344b68" xsi:nil="true"/>
    <Owner xmlns="80797f66-d3e9-4365-82f8-916be2344b68">
      <UserInfo>
        <DisplayName/>
        <AccountId xsi:nil="true"/>
        <AccountType/>
      </UserInfo>
    </Owner>
    <DefaultSectionNames xmlns="80797f66-d3e9-4365-82f8-916be2344b68" xsi:nil="true"/>
    <Is_Collaboration_Space_Locked xmlns="80797f66-d3e9-4365-82f8-916be2344b68" xsi:nil="true"/>
    <TeamsChannelId xmlns="80797f66-d3e9-4365-82f8-916be2344b68" xsi:nil="true"/>
    <FolderType xmlns="80797f66-d3e9-4365-82f8-916be2344b68" xsi:nil="true"/>
    <CultureName xmlns="80797f66-d3e9-4365-82f8-916be2344b68" xsi:nil="true"/>
    <Invited_Students xmlns="80797f66-d3e9-4365-82f8-916be2344b68" xsi:nil="true"/>
    <IsNotebookLocked xmlns="80797f66-d3e9-4365-82f8-916be2344b68" xsi:nil="true"/>
    <Teachers xmlns="80797f66-d3e9-4365-82f8-916be2344b68">
      <UserInfo>
        <DisplayName/>
        <AccountId xsi:nil="true"/>
        <AccountType/>
      </UserInfo>
    </Teachers>
    <Students xmlns="80797f66-d3e9-4365-82f8-916be2344b68">
      <UserInfo>
        <DisplayName/>
        <AccountId xsi:nil="true"/>
        <AccountType/>
      </UserInfo>
    </Students>
    <Student_Groups xmlns="80797f66-d3e9-4365-82f8-916be2344b68">
      <UserInfo>
        <DisplayName/>
        <AccountId xsi:nil="true"/>
        <AccountType/>
      </UserInfo>
    </Student_Groups>
    <Math_Settings xmlns="80797f66-d3e9-4365-82f8-916be2344b68" xsi:nil="true"/>
    <LMS_Mappings xmlns="80797f66-d3e9-4365-82f8-916be2344b68" xsi:nil="true"/>
    <Templates xmlns="80797f66-d3e9-4365-82f8-916be2344b68" xsi:nil="true"/>
    <Self_Registration_Enabled xmlns="80797f66-d3e9-4365-82f8-916be2344b68" xsi:nil="true"/>
    <Has_Teacher_Only_SectionGroup xmlns="80797f66-d3e9-4365-82f8-916be2344b68" xsi:nil="true"/>
    <Invited_Teachers xmlns="80797f66-d3e9-4365-82f8-916be2344b6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0B5A9A739926A4EA0BD87C6A9031E1A" ma:contentTypeVersion="34" ma:contentTypeDescription="Vytvoří nový dokument" ma:contentTypeScope="" ma:versionID="bb4866ae820af39768614b72ed51b6e6">
  <xsd:schema xmlns:xsd="http://www.w3.org/2001/XMLSchema" xmlns:xs="http://www.w3.org/2001/XMLSchema" xmlns:p="http://schemas.microsoft.com/office/2006/metadata/properties" xmlns:ns3="a8cd33fb-9049-4264-b3e5-8a0431573837" xmlns:ns4="80797f66-d3e9-4365-82f8-916be2344b68" targetNamespace="http://schemas.microsoft.com/office/2006/metadata/properties" ma:root="true" ma:fieldsID="98ed235dd9130728ae2cfc28fd35ad85" ns3:_="" ns4:_="">
    <xsd:import namespace="a8cd33fb-9049-4264-b3e5-8a0431573837"/>
    <xsd:import namespace="80797f66-d3e9-4365-82f8-916be2344b6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Math_Settings" minOccurs="0"/>
                <xsd:element ref="ns4:DefaultSectionNames" minOccurs="0"/>
                <xsd:element ref="ns4:Templates" minOccurs="0"/>
                <xsd:element ref="ns4:Teachers" minOccurs="0"/>
                <xsd:element ref="ns4:Students" minOccurs="0"/>
                <xsd:element ref="ns4:Student_Groups" minOccurs="0"/>
                <xsd:element ref="ns4:Distribution_Groups" minOccurs="0"/>
                <xsd:element ref="ns4:LMS_Mapping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IsNotebookLocked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MediaServiceDateTake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cd33fb-9049-4264-b3e5-8a043157383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797f66-d3e9-4365-82f8-916be2344b68" elementFormDefault="qualified">
    <xsd:import namespace="http://schemas.microsoft.com/office/2006/documentManagement/types"/>
    <xsd:import namespace="http://schemas.microsoft.com/office/infopath/2007/PartnerControls"/>
    <xsd:element name="NotebookType" ma:index="11" nillable="true" ma:displayName="Notebook Type" ma:internalName="NotebookType">
      <xsd:simpleType>
        <xsd:restriction base="dms:Text"/>
      </xsd:simpleType>
    </xsd:element>
    <xsd:element name="FolderType" ma:index="12" nillable="true" ma:displayName="Folder Type" ma:internalName="FolderType">
      <xsd:simpleType>
        <xsd:restriction base="dms:Text"/>
      </xsd:simpleType>
    </xsd:element>
    <xsd:element name="CultureName" ma:index="13" nillable="true" ma:displayName="Culture Name" ma:internalName="CultureName">
      <xsd:simpleType>
        <xsd:restriction base="dms:Text"/>
      </xsd:simpleType>
    </xsd:element>
    <xsd:element name="AppVersion" ma:index="14" nillable="true" ma:displayName="App Version" ma:internalName="AppVersion">
      <xsd:simpleType>
        <xsd:restriction base="dms:Text"/>
      </xsd:simpleType>
    </xsd:element>
    <xsd:element name="TeamsChannelId" ma:index="15" nillable="true" ma:displayName="Teams Channel Id" ma:internalName="TeamsChannelId">
      <xsd:simpleType>
        <xsd:restriction base="dms:Text"/>
      </xsd:simpleType>
    </xsd:element>
    <xsd:element name="Owner" ma:index="16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7" nillable="true" ma:displayName="Math Settings" ma:internalName="Math_Settings">
      <xsd:simpleType>
        <xsd:restriction base="dms:Text"/>
      </xsd:simpleType>
    </xsd:element>
    <xsd:element name="DefaultSectionNames" ma:index="18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9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0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1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2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3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4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25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6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7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8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9" nillable="true" ma:displayName="Is Collaboration Space Locked" ma:internalName="Is_Collaboration_Space_Locked">
      <xsd:simpleType>
        <xsd:restriction base="dms:Boolean"/>
      </xsd:simpleType>
    </xsd:element>
    <xsd:element name="IsNotebookLocked" ma:index="30" nillable="true" ma:displayName="Is Notebook Locked" ma:internalName="IsNotebookLocked">
      <xsd:simpleType>
        <xsd:restriction base="dms:Boolean"/>
      </xsd:simpleType>
    </xsd:element>
    <xsd:element name="MediaServiceMetadata" ma:index="3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3" nillable="true" ma:displayName="Tags" ma:internalName="MediaServiceAutoTags" ma:readOnly="true">
      <xsd:simpleType>
        <xsd:restriction base="dms:Text"/>
      </xsd:simpleType>
    </xsd:element>
    <xsd:element name="MediaServiceOCR" ma:index="3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39" nillable="true" ma:displayName="Location" ma:internalName="MediaServiceLocation" ma:readOnly="true">
      <xsd:simpleType>
        <xsd:restriction base="dms:Text"/>
      </xsd:simpleType>
    </xsd:element>
    <xsd:element name="MediaServiceDateTaken" ma:index="4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4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3127C0-76F9-45B1-B17E-79EBFC0E05F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FAA6A6-4AFD-4362-AFEF-9824FFEED1F1}">
  <ds:schemaRefs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80797f66-d3e9-4365-82f8-916be2344b68"/>
    <ds:schemaRef ds:uri="a8cd33fb-9049-4264-b3e5-8a0431573837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9E3AC70-EFCD-469B-8726-B5868A04BE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cd33fb-9049-4264-b3e5-8a0431573837"/>
    <ds:schemaRef ds:uri="80797f66-d3e9-4365-82f8-916be2344b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568</TotalTime>
  <Words>527</Words>
  <Application>Microsoft Office PowerPoint</Application>
  <PresentationFormat>Širokoúhlá obrazovka</PresentationFormat>
  <Paragraphs>96</Paragraphs>
  <Slides>14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9" baseType="lpstr">
      <vt:lpstr>Arial</vt:lpstr>
      <vt:lpstr>Calibri Light</vt:lpstr>
      <vt:lpstr>Candara</vt:lpstr>
      <vt:lpstr>Wingdings</vt:lpstr>
      <vt:lpstr>Motiv Office</vt:lpstr>
      <vt:lpstr>Colegio  Cenit  Madrid</vt:lpstr>
      <vt:lpstr>Cenit- zenit – poloha hvězdy nebo jiného nebeského tělesa přímo nad pozemským pozorovatelem </vt:lpstr>
      <vt:lpstr>Vzdělávací  systém </vt:lpstr>
      <vt:lpstr>Co vše je úplně jinak</vt:lpstr>
      <vt:lpstr>Co vše je úplně jinak</vt:lpstr>
      <vt:lpstr>Vzdělávání – využít vzdělávací kapacitu každého dítěte</vt:lpstr>
      <vt:lpstr>ABN   Number based Algorithm</vt:lpstr>
      <vt:lpstr>Prezentace aplikace PowerPoint</vt:lpstr>
      <vt:lpstr>Výuka angličtiny</vt:lpstr>
      <vt:lpstr>Prezentace aplikace PowerPoint</vt:lpstr>
      <vt:lpstr>Prezentace aplikace PowerPoint</vt:lpstr>
      <vt:lpstr>Spolupráce s rodiči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Radka Krejčí</dc:creator>
  <cp:lastModifiedBy>Jiří Měchura</cp:lastModifiedBy>
  <cp:revision>41</cp:revision>
  <dcterms:created xsi:type="dcterms:W3CDTF">2022-05-21T15:31:22Z</dcterms:created>
  <dcterms:modified xsi:type="dcterms:W3CDTF">2022-07-25T08:54:53Z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0x01010060B5A9A739926A4EA0BD87C6A9031E1A</vt:lpwstr>
  </property>
</Properties>
</file>