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56" r:id="rId2"/>
    <p:sldId id="257" r:id="rId3"/>
    <p:sldId id="258" r:id="rId4"/>
    <p:sldId id="264" r:id="rId5"/>
    <p:sldId id="259" r:id="rId6"/>
    <p:sldId id="265" r:id="rId7"/>
    <p:sldId id="260" r:id="rId8"/>
    <p:sldId id="266" r:id="rId9"/>
    <p:sldId id="261" r:id="rId10"/>
    <p:sldId id="262" r:id="rId11"/>
    <p:sldId id="263" r:id="rId1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502F64-30CE-6662-A413-9987327B1C2E}" v="108" dt="2022-12-01T22:26:47.911"/>
    <p1510:client id="{2934BD01-9F24-06D8-CCE5-EFF18F9956BB}" v="34" dt="2022-12-04T20:01:55.601"/>
    <p1510:client id="{5BE68608-4353-65F5-49FB-0C60FBDE1D0C}" v="1" dt="2022-12-01T08:27:02.896"/>
    <p1510:client id="{99873944-2F5F-8EC9-ECC8-9AB09186F19E}" v="2" dt="2022-12-01T20:17:49.668"/>
    <p1510:client id="{B94CF9C8-7ED4-3DFB-010C-7AE2DB8BC12D}" v="85" dt="2022-12-01T07:41:40.872"/>
    <p1510:client id="{FA4A7DD4-2CCB-737E-CF0F-6584A7596980}" v="76" dt="2022-12-01T21:52:31.524"/>
    <p1510:client id="{FD9895F8-16BF-F7B0-A9CC-BB6366FD4A83}" v="196" dt="2022-12-01T22:14:35.9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notesMaster" Target="notesMasters/notesMaster1.xml" Id="rId13" /><Relationship Type="http://schemas.openxmlformats.org/officeDocument/2006/relationships/slide" Target="slides/slide2.xml" Id="rId3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tableStyles" Target="tableStyles.xml" Id="rId17" /><Relationship Type="http://schemas.openxmlformats.org/officeDocument/2006/relationships/slide" Target="slides/slide1.xml" Id="rId2" /><Relationship Type="http://schemas.openxmlformats.org/officeDocument/2006/relationships/theme" Target="theme/theme1.xml" Id="rId16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slide" Target="slides/slide4.xml" Id="rId5" /><Relationship Type="http://schemas.openxmlformats.org/officeDocument/2006/relationships/viewProps" Target="viewProps.xml" Id="rId15" /><Relationship Type="http://schemas.openxmlformats.org/officeDocument/2006/relationships/slide" Target="slides/slide9.xml" Id="rId10" /><Relationship Type="http://schemas.microsoft.com/office/2015/10/relationships/revisionInfo" Target="revisionInfo.xml" Id="rId19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presProps" Target="presProps.xml" Id="rId14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A4ACC-ACBB-4F02-A9B9-4E562F589509}" type="datetimeFigureOut">
              <a:t>04.12.2022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00E1E-1D73-4924-92EC-2B3BB1651F28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8585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bo.org/programmes/middle-years-programme/curriculum/arts/" TargetMode="External"/><Relationship Id="rId3" Type="http://schemas.openxmlformats.org/officeDocument/2006/relationships/hyperlink" Target="https://www.ibo.org/programmes/middle-years-programme/curriculum/language-acquisition/" TargetMode="External"/><Relationship Id="rId7" Type="http://schemas.openxmlformats.org/officeDocument/2006/relationships/hyperlink" Target="https://www.ibo.org/programmes/middle-years-programme/curriculum/mathematics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ibo.org/programmes/middle-years-programme/curriculum/science/" TargetMode="External"/><Relationship Id="rId5" Type="http://schemas.openxmlformats.org/officeDocument/2006/relationships/hyperlink" Target="https://www.ibo.org/programmes/middle-years-programme/curriculum/individuals-and-societies/" TargetMode="External"/><Relationship Id="rId10" Type="http://schemas.openxmlformats.org/officeDocument/2006/relationships/hyperlink" Target="https://www.ibo.org/programmes/middle-years-programme/curriculum/design/" TargetMode="External"/><Relationship Id="rId4" Type="http://schemas.openxmlformats.org/officeDocument/2006/relationships/hyperlink" Target="https://www.ibo.org/programmes/middle-years-programme/curriculum/language-and-literature/" TargetMode="External"/><Relationship Id="rId9" Type="http://schemas.openxmlformats.org/officeDocument/2006/relationships/hyperlink" Target="https://www.ibo.org/programmes/middle-years-programme/curriculum/physical-and-health-education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u="sng" dirty="0">
                <a:hlinkClick r:id="rId3"/>
              </a:rPr>
              <a:t>Language acquisition</a:t>
            </a:r>
            <a:r>
              <a:rPr lang="en-US" dirty="0"/>
              <a:t>.</a:t>
            </a:r>
            <a:endParaRPr lang="cs-CZ" dirty="0"/>
          </a:p>
          <a:p>
            <a:pPr marL="285750" indent="-285750">
              <a:buFont typeface="Arial"/>
              <a:buChar char="•"/>
            </a:pPr>
            <a:r>
              <a:rPr lang="en-US" u="sng" dirty="0">
                <a:hlinkClick r:id="rId4"/>
              </a:rPr>
              <a:t>Language and literature</a:t>
            </a:r>
            <a:r>
              <a:rPr lang="en-US" dirty="0"/>
              <a:t>.</a:t>
            </a:r>
            <a:endParaRPr lang="cs-CZ" dirty="0"/>
          </a:p>
          <a:p>
            <a:pPr marL="285750" indent="-285750">
              <a:buFont typeface="Arial"/>
              <a:buChar char="•"/>
            </a:pPr>
            <a:r>
              <a:rPr lang="en-US" u="sng" dirty="0">
                <a:hlinkClick r:id="rId5"/>
              </a:rPr>
              <a:t>Individuals and societies</a:t>
            </a:r>
            <a:r>
              <a:rPr lang="en-US" dirty="0"/>
              <a:t>.</a:t>
            </a:r>
            <a:endParaRPr lang="cs-CZ" dirty="0"/>
          </a:p>
          <a:p>
            <a:pPr marL="285750" indent="-285750">
              <a:buFont typeface="Arial"/>
              <a:buChar char="•"/>
            </a:pPr>
            <a:r>
              <a:rPr lang="en-US" u="sng" dirty="0">
                <a:hlinkClick r:id="rId6"/>
              </a:rPr>
              <a:t>Sciences</a:t>
            </a:r>
            <a:r>
              <a:rPr lang="en-US" dirty="0"/>
              <a:t>.</a:t>
            </a:r>
            <a:endParaRPr lang="cs-CZ" dirty="0"/>
          </a:p>
          <a:p>
            <a:pPr marL="285750" indent="-285750">
              <a:buFont typeface="Arial"/>
              <a:buChar char="•"/>
            </a:pPr>
            <a:r>
              <a:rPr lang="en-US" u="sng" dirty="0">
                <a:hlinkClick r:id="rId7"/>
              </a:rPr>
              <a:t>Mathematics</a:t>
            </a:r>
            <a:r>
              <a:rPr lang="en-US" dirty="0"/>
              <a:t>.</a:t>
            </a:r>
            <a:endParaRPr lang="cs-CZ" dirty="0"/>
          </a:p>
          <a:p>
            <a:pPr marL="285750" indent="-285750">
              <a:buFont typeface="Arial"/>
              <a:buChar char="•"/>
            </a:pPr>
            <a:r>
              <a:rPr lang="en-US" u="sng" dirty="0">
                <a:hlinkClick r:id="rId8"/>
              </a:rPr>
              <a:t>Arts</a:t>
            </a:r>
            <a:r>
              <a:rPr lang="en-US" dirty="0"/>
              <a:t>.</a:t>
            </a:r>
            <a:endParaRPr lang="cs-CZ" dirty="0"/>
          </a:p>
          <a:p>
            <a:pPr marL="285750" indent="-285750">
              <a:buFont typeface="Arial"/>
              <a:buChar char="•"/>
            </a:pPr>
            <a:r>
              <a:rPr lang="en-US" u="sng" dirty="0">
                <a:hlinkClick r:id="rId9"/>
              </a:rPr>
              <a:t>Physical and health education</a:t>
            </a:r>
            <a:r>
              <a:rPr lang="en-US" dirty="0"/>
              <a:t>.</a:t>
            </a:r>
            <a:endParaRPr lang="cs-CZ" dirty="0"/>
          </a:p>
          <a:p>
            <a:pPr marL="285750" indent="-285750">
              <a:buFont typeface="Arial"/>
              <a:buChar char="•"/>
            </a:pPr>
            <a:r>
              <a:rPr lang="en-US" u="sng" dirty="0">
                <a:hlinkClick r:id="rId10"/>
              </a:rPr>
              <a:t>Design</a:t>
            </a:r>
            <a:r>
              <a:rPr lang="en-US" dirty="0"/>
              <a:t>.</a:t>
            </a:r>
            <a:endParaRPr lang="cs-CZ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00E1E-1D73-4924-92EC-2B3BB1651F28}" type="slidenum"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2324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F695-A275-4558-9C44-69BCF609E04A}" type="datetimeFigureOut">
              <a:rPr lang="cs-CZ" smtClean="0"/>
              <a:t>04.12.2022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2FAD37-DDCE-48B0-AAC0-C9E59667A656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F695-A275-4558-9C44-69BCF609E04A}" type="datetimeFigureOut">
              <a:rPr lang="cs-CZ" smtClean="0"/>
              <a:t>04.12.2022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FAD37-DDCE-48B0-AAC0-C9E59667A65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F695-A275-4558-9C44-69BCF609E04A}" type="datetimeFigureOut">
              <a:rPr lang="cs-CZ" smtClean="0"/>
              <a:t>04.12.2022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FAD37-DDCE-48B0-AAC0-C9E59667A65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F695-A275-4558-9C44-69BCF609E04A}" type="datetimeFigureOut">
              <a:rPr lang="cs-CZ" smtClean="0"/>
              <a:t>04.12.2022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FAD37-DDCE-48B0-AAC0-C9E59667A65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F695-A275-4558-9C44-69BCF609E04A}" type="datetimeFigureOut">
              <a:rPr lang="cs-CZ" smtClean="0"/>
              <a:t>04.12.2022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FAD37-DDCE-48B0-AAC0-C9E59667A65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F695-A275-4558-9C44-69BCF609E04A}" type="datetimeFigureOut">
              <a:rPr lang="cs-CZ" smtClean="0"/>
              <a:t>04.12.2022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FAD37-DDCE-48B0-AAC0-C9E59667A656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F695-A275-4558-9C44-69BCF609E04A}" type="datetimeFigureOut">
              <a:rPr lang="cs-CZ" smtClean="0"/>
              <a:t>04.12.2022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FAD37-DDCE-48B0-AAC0-C9E59667A656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F695-A275-4558-9C44-69BCF609E04A}" type="datetimeFigureOut">
              <a:rPr lang="cs-CZ" smtClean="0"/>
              <a:t>04.12.2022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FAD37-DDCE-48B0-AAC0-C9E59667A65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F695-A275-4558-9C44-69BCF609E04A}" type="datetimeFigureOut">
              <a:rPr lang="cs-CZ" smtClean="0"/>
              <a:t>04.12.2022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FAD37-DDCE-48B0-AAC0-C9E59667A65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F695-A275-4558-9C44-69BCF609E04A}" type="datetimeFigureOut">
              <a:rPr lang="cs-CZ" smtClean="0"/>
              <a:t>04.12.2022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FAD37-DDCE-48B0-AAC0-C9E59667A65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F695-A275-4558-9C44-69BCF609E04A}" type="datetimeFigureOut">
              <a:rPr lang="cs-CZ" smtClean="0"/>
              <a:t>04.12.2022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FAD37-DDCE-48B0-AAC0-C9E59667A656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hade val="80000"/>
                <a:satMod val="100000"/>
                <a:lumMod val="100000"/>
              </a:schemeClr>
            </a:gs>
            <a:gs pos="65000">
              <a:schemeClr val="bg2">
                <a:tint val="100000"/>
                <a:shade val="95000"/>
                <a:satMod val="100000"/>
                <a:lumMod val="100000"/>
              </a:schemeClr>
            </a:gs>
            <a:gs pos="100000">
              <a:schemeClr val="bg2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752DF695-A275-4558-9C44-69BCF609E04A}" type="datetimeFigureOut">
              <a:rPr lang="cs-CZ" smtClean="0"/>
              <a:t>04.12.2022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62FAD37-DDCE-48B0-AAC0-C9E59667A656}" type="slidenum">
              <a:rPr lang="cs-CZ" smtClean="0"/>
              <a:t>‹#›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bo.org/" TargetMode="External"/><Relationship Id="rId2" Type="http://schemas.openxmlformats.org/officeDocument/2006/relationships/hyperlink" Target="https://malmo.se/Bo-och-leva/Utbildning-och-forskola/Grundskola/Grundskolor/MIS---Malmo-International-School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16778" y="1384143"/>
            <a:ext cx="7704856" cy="2520280"/>
          </a:xfrm>
        </p:spPr>
        <p:txBody>
          <a:bodyPr/>
          <a:lstStyle/>
          <a:p>
            <a:pPr algn="ctr"/>
            <a:r>
              <a:rPr lang="cs-CZ" dirty="0"/>
              <a:t>Stáž </a:t>
            </a:r>
            <a:br>
              <a:rPr lang="cs-CZ" dirty="0"/>
            </a:br>
            <a:r>
              <a:rPr lang="cs-CZ" dirty="0"/>
              <a:t>Malmö International </a:t>
            </a:r>
            <a:r>
              <a:rPr lang="cs-CZ" dirty="0" err="1"/>
              <a:t>School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21. -25.11.2022</a:t>
            </a:r>
          </a:p>
          <a:p>
            <a:r>
              <a:rPr lang="cs-CZ"/>
              <a:t>Jana Křivánková</a:t>
            </a:r>
          </a:p>
          <a:p>
            <a:r>
              <a:rPr lang="cs-CZ"/>
              <a:t>Veronika </a:t>
            </a:r>
            <a:r>
              <a:rPr lang="cs-CZ" dirty="0" err="1"/>
              <a:t>Puchernová</a:t>
            </a:r>
            <a:endParaRPr lang="cs-CZ" dirty="0"/>
          </a:p>
        </p:txBody>
      </p:sp>
      <p:sp>
        <p:nvSpPr>
          <p:cNvPr id="4" name="AutoShape 2" descr="shumee Švédská vlajka 90 x 150 cm | MALL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Vlajka - Švédsk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3" b="18655"/>
          <a:stretch/>
        </p:blipFill>
        <p:spPr bwMode="auto">
          <a:xfrm>
            <a:off x="5292080" y="4333963"/>
            <a:ext cx="3727301" cy="236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Jandula\Dropbox\MIS Svedsko\IMG_43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r="5000" b="20698"/>
          <a:stretch/>
        </p:blipFill>
        <p:spPr bwMode="auto">
          <a:xfrm>
            <a:off x="0" y="1498"/>
            <a:ext cx="4056208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75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5042" y="3485658"/>
            <a:ext cx="7315200" cy="2534323"/>
          </a:xfrm>
        </p:spPr>
        <p:txBody>
          <a:bodyPr>
            <a:normAutofit/>
          </a:bodyPr>
          <a:lstStyle/>
          <a:p>
            <a:r>
              <a:rPr lang="cs-CZ" sz="2000" dirty="0">
                <a:cs typeface="Arial"/>
              </a:rPr>
              <a:t>Odkazy:</a:t>
            </a:r>
            <a:br>
              <a:rPr lang="cs-CZ" sz="2000" dirty="0">
                <a:cs typeface="Arial"/>
              </a:rPr>
            </a:br>
            <a:r>
              <a:rPr lang="cs-CZ" sz="2000" dirty="0">
                <a:cs typeface="+mj-lt"/>
              </a:rPr>
              <a:t>MIS:</a:t>
            </a:r>
            <a:br>
              <a:rPr lang="cs-CZ" sz="2000" dirty="0">
                <a:cs typeface="+mj-lt"/>
              </a:rPr>
            </a:br>
            <a:r>
              <a:rPr lang="cs-CZ" sz="2000" dirty="0">
                <a:ea typeface="+mj-lt"/>
                <a:cs typeface="+mj-lt"/>
                <a:hlinkClick r:id="rId2"/>
              </a:rPr>
              <a:t>https://malmo.se/Bo-och-leva/Utbildning-och-forskola/Grundskola/Grundskolor/MIS---Malmo-International-School.html</a:t>
            </a:r>
            <a:br>
              <a:rPr lang="cs-CZ" sz="2000" dirty="0">
                <a:cs typeface="Arial"/>
              </a:rPr>
            </a:br>
            <a:r>
              <a:rPr lang="cs-CZ" sz="2000" dirty="0">
                <a:cs typeface="Arial"/>
              </a:rPr>
              <a:t>IB </a:t>
            </a:r>
            <a:r>
              <a:rPr lang="cs-CZ" sz="2000" dirty="0" err="1">
                <a:cs typeface="Arial"/>
              </a:rPr>
              <a:t>programme</a:t>
            </a:r>
            <a:r>
              <a:rPr lang="cs-CZ" sz="2000" dirty="0">
                <a:cs typeface="Arial"/>
              </a:rPr>
              <a:t>:</a:t>
            </a:r>
            <a:br>
              <a:rPr lang="cs-CZ" sz="2000" dirty="0">
                <a:cs typeface="Arial"/>
              </a:rPr>
            </a:br>
            <a:r>
              <a:rPr lang="cs-CZ" sz="2000" dirty="0">
                <a:ea typeface="+mj-lt"/>
                <a:cs typeface="+mj-lt"/>
                <a:hlinkClick r:id="rId3"/>
              </a:rPr>
              <a:t>https://www.ibo.org/</a:t>
            </a:r>
            <a:br>
              <a:rPr lang="cs-CZ" sz="2000" dirty="0">
                <a:ea typeface="+mj-lt"/>
                <a:cs typeface="+mj-lt"/>
              </a:rPr>
            </a:br>
            <a:endParaRPr lang="cs-CZ" sz="2000" dirty="0">
              <a:cs typeface="Arial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6E2B8B6B-D5EE-B066-DBA9-F2168ACA9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66303" y="440701"/>
            <a:ext cx="3811392" cy="2547490"/>
          </a:xfrm>
        </p:spPr>
      </p:pic>
    </p:spTree>
    <p:extLst>
      <p:ext uri="{BB962C8B-B14F-4D97-AF65-F5344CB8AC3E}">
        <p14:creationId xmlns:p14="http://schemas.microsoft.com/office/powerpoint/2010/main" val="2544595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05155" y="279507"/>
            <a:ext cx="7315200" cy="1154097"/>
          </a:xfrm>
        </p:spPr>
        <p:txBody>
          <a:bodyPr/>
          <a:lstStyle/>
          <a:p>
            <a:r>
              <a:rPr lang="cs-CZ" dirty="0"/>
              <a:t>Děkujeme za pozornost.</a:t>
            </a:r>
          </a:p>
        </p:txBody>
      </p:sp>
      <p:pic>
        <p:nvPicPr>
          <p:cNvPr id="4" name="Obrázek 4" descr="Obsah obrázku červená, hračka, panenka&#10;&#10;Popis se vygeneroval automaticky.">
            <a:extLst>
              <a:ext uri="{FF2B5EF4-FFF2-40B4-BE49-F238E27FC236}">
                <a16:creationId xmlns:a16="http://schemas.microsoft.com/office/drawing/2014/main" id="{09DEDE80-B149-2122-5706-EF47179F3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6489" y="1447116"/>
            <a:ext cx="3905475" cy="5221677"/>
          </a:xfrm>
        </p:spPr>
      </p:pic>
    </p:spTree>
    <p:extLst>
      <p:ext uri="{BB962C8B-B14F-4D97-AF65-F5344CB8AC3E}">
        <p14:creationId xmlns:p14="http://schemas.microsoft.com/office/powerpoint/2010/main" val="3641353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20687"/>
            <a:ext cx="4248472" cy="5876395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FFFF00"/>
                </a:solidFill>
              </a:rPr>
              <a:t>Švédsko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10 </a:t>
            </a:r>
            <a:r>
              <a:rPr lang="cs-CZ" dirty="0" err="1"/>
              <a:t>mil.obyvatel</a:t>
            </a:r>
            <a:r>
              <a:rPr lang="cs-CZ" sz="2700" dirty="0"/>
              <a:t>(80:20)</a:t>
            </a:r>
            <a:br>
              <a:rPr lang="cs-CZ" dirty="0"/>
            </a:br>
            <a:r>
              <a:rPr lang="cs-CZ" dirty="0" err="1"/>
              <a:t>šk</a:t>
            </a:r>
            <a:r>
              <a:rPr lang="cs-CZ" dirty="0"/>
              <a:t>. systém </a:t>
            </a:r>
            <a:br>
              <a:rPr lang="cs-CZ" dirty="0"/>
            </a:br>
            <a:r>
              <a:rPr lang="cs-CZ" dirty="0"/>
              <a:t>98% škol státních </a:t>
            </a:r>
            <a:br>
              <a:rPr lang="cs-CZ" dirty="0"/>
            </a:br>
            <a:r>
              <a:rPr lang="cs-CZ" dirty="0">
                <a:solidFill>
                  <a:srgbClr val="FFFF00"/>
                </a:solidFill>
              </a:rPr>
              <a:t>Malmö</a:t>
            </a:r>
            <a:br>
              <a:rPr lang="cs-CZ" dirty="0"/>
            </a:br>
            <a:r>
              <a:rPr lang="cs-CZ" dirty="0"/>
              <a:t>průmyslové město </a:t>
            </a:r>
            <a:br>
              <a:rPr lang="cs-CZ" dirty="0"/>
            </a:br>
            <a:r>
              <a:rPr lang="cs-CZ" dirty="0"/>
              <a:t>přístav</a:t>
            </a:r>
            <a:br>
              <a:rPr lang="cs-CZ" dirty="0"/>
            </a:br>
            <a:r>
              <a:rPr lang="cs-CZ" dirty="0"/>
              <a:t>IKEA, Skanska, </a:t>
            </a:r>
            <a:br>
              <a:rPr lang="cs-CZ" dirty="0"/>
            </a:br>
            <a:r>
              <a:rPr lang="cs-CZ" dirty="0" err="1"/>
              <a:t>Scania</a:t>
            </a:r>
            <a:br>
              <a:rPr lang="cs-CZ" dirty="0"/>
            </a:b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93" y="569832"/>
            <a:ext cx="3888432" cy="494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Šipka nahoru 5"/>
          <p:cNvSpPr/>
          <p:nvPr/>
        </p:nvSpPr>
        <p:spPr>
          <a:xfrm>
            <a:off x="6192243" y="5080831"/>
            <a:ext cx="504056" cy="906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184131" y="603541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Arial Black" panose="020B0A04020102020204" pitchFamily="34" charset="0"/>
              </a:rPr>
              <a:t>      MALMÖ</a:t>
            </a:r>
          </a:p>
        </p:txBody>
      </p:sp>
    </p:spTree>
    <p:extLst>
      <p:ext uri="{BB962C8B-B14F-4D97-AF65-F5344CB8AC3E}">
        <p14:creationId xmlns:p14="http://schemas.microsoft.com/office/powerpoint/2010/main" val="1740890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19646" y="-108681"/>
            <a:ext cx="2254370" cy="1154097"/>
          </a:xfrm>
        </p:spPr>
        <p:txBody>
          <a:bodyPr/>
          <a:lstStyle/>
          <a:p>
            <a:r>
              <a:rPr lang="cs-CZ" dirty="0"/>
              <a:t>Škola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2438" y="4250701"/>
            <a:ext cx="7315200" cy="35395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Arial"/>
              </a:rPr>
              <a:t>MIS - Malmö International </a:t>
            </a:r>
            <a:r>
              <a:rPr lang="cs-CZ" dirty="0" err="1">
                <a:cs typeface="Arial"/>
              </a:rPr>
              <a:t>school</a:t>
            </a:r>
          </a:p>
          <a:p>
            <a:r>
              <a:rPr lang="cs-CZ" dirty="0">
                <a:cs typeface="Arial"/>
              </a:rPr>
              <a:t>Veřejná škola</a:t>
            </a:r>
          </a:p>
          <a:p>
            <a:r>
              <a:rPr lang="cs-CZ" dirty="0">
                <a:cs typeface="Arial"/>
              </a:rPr>
              <a:t>Cca 450 žáků</a:t>
            </a:r>
          </a:p>
          <a:p>
            <a:r>
              <a:rPr lang="cs-CZ" dirty="0">
                <a:ea typeface="+mn-lt"/>
                <a:cs typeface="+mn-lt"/>
              </a:rPr>
              <a:t>PYP (6-10 let) a MYP (11-15 let)</a:t>
            </a:r>
          </a:p>
          <a:p>
            <a:r>
              <a:rPr lang="cs-CZ" dirty="0">
                <a:cs typeface="Arial"/>
              </a:rPr>
              <a:t>IB program</a:t>
            </a:r>
          </a:p>
          <a:p>
            <a:r>
              <a:rPr lang="cs-CZ" dirty="0">
                <a:cs typeface="Arial"/>
              </a:rPr>
              <a:t>IKEA </a:t>
            </a:r>
            <a:r>
              <a:rPr lang="cs-CZ" dirty="0" err="1">
                <a:cs typeface="Arial"/>
              </a:rPr>
              <a:t>students</a:t>
            </a:r>
          </a:p>
          <a:p>
            <a:endParaRPr lang="cs-CZ" dirty="0">
              <a:cs typeface="Arial"/>
            </a:endParaRPr>
          </a:p>
          <a:p>
            <a:endParaRPr lang="cs-CZ" dirty="0">
              <a:cs typeface="Arial"/>
            </a:endParaRPr>
          </a:p>
          <a:p>
            <a:endParaRPr lang="cs-CZ" dirty="0">
              <a:cs typeface="Arial"/>
            </a:endParaRPr>
          </a:p>
        </p:txBody>
      </p:sp>
      <p:pic>
        <p:nvPicPr>
          <p:cNvPr id="4" name="Obrázek 4" descr="Obsah obrázku exteriér, obloha, budova&#10;&#10;Popis se vygeneroval automaticky.">
            <a:extLst>
              <a:ext uri="{FF2B5EF4-FFF2-40B4-BE49-F238E27FC236}">
                <a16:creationId xmlns:a16="http://schemas.microsoft.com/office/drawing/2014/main" id="{24C573CA-C0F6-8C8A-8ED7-C0B65A305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42413"/>
            <a:ext cx="5014822" cy="3768305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E3F45CBD-69F7-E509-9661-810745BDB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720" y="2869824"/>
            <a:ext cx="3893388" cy="382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28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EC90E2-4463-5C2B-A285-F14CF9666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+mj-lt"/>
                <a:cs typeface="+mj-lt"/>
              </a:rPr>
              <a:t>Škola 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B7EEA6-6A0E-F67D-E3B4-CE8138A3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751" y="2712324"/>
            <a:ext cx="7315200" cy="35395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Arial"/>
              </a:rPr>
              <a:t>Velká prosvětlená budova</a:t>
            </a:r>
          </a:p>
          <a:p>
            <a:r>
              <a:rPr lang="cs-CZ" dirty="0">
                <a:cs typeface="Arial"/>
              </a:rPr>
              <a:t>Nezvoní</a:t>
            </a:r>
          </a:p>
          <a:p>
            <a:r>
              <a:rPr lang="cs-CZ" dirty="0">
                <a:cs typeface="Arial"/>
              </a:rPr>
              <a:t>Rozvrh – bloky</a:t>
            </a:r>
          </a:p>
          <a:p>
            <a:r>
              <a:rPr lang="cs-CZ" dirty="0">
                <a:cs typeface="Arial"/>
              </a:rPr>
              <a:t>Třída - většinou po skupinkách</a:t>
            </a:r>
          </a:p>
          <a:p>
            <a:endParaRPr lang="cs-CZ" dirty="0">
              <a:cs typeface="Arial"/>
            </a:endParaRPr>
          </a:p>
        </p:txBody>
      </p:sp>
      <p:pic>
        <p:nvPicPr>
          <p:cNvPr id="4" name="Obrázek 4" descr="Obsah obrázku patro, interiér, strop, oblast&#10;&#10;Popis se vygeneroval automaticky.">
            <a:extLst>
              <a:ext uri="{FF2B5EF4-FFF2-40B4-BE49-F238E27FC236}">
                <a16:creationId xmlns:a16="http://schemas.microsoft.com/office/drawing/2014/main" id="{AA86E245-AC20-6BE7-BAD8-7DA130ADC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533" y="-719"/>
            <a:ext cx="4454105" cy="3293852"/>
          </a:xfrm>
          <a:prstGeom prst="rect">
            <a:avLst/>
          </a:prstGeom>
        </p:spPr>
      </p:pic>
      <p:pic>
        <p:nvPicPr>
          <p:cNvPr id="5" name="Obrázek 5" descr="Obsah obrázku patro, interiér, stůl, kuchyně&#10;&#10;Popis se vygeneroval automaticky.">
            <a:extLst>
              <a:ext uri="{FF2B5EF4-FFF2-40B4-BE49-F238E27FC236}">
                <a16:creationId xmlns:a16="http://schemas.microsoft.com/office/drawing/2014/main" id="{A64E4E66-8155-C0DE-702D-9677A99F6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815" y="3751772"/>
            <a:ext cx="4180935" cy="310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59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3758" y="502645"/>
            <a:ext cx="7522936" cy="105158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cs-CZ" dirty="0"/>
              <a:t>Jazyky</a:t>
            </a:r>
            <a:br>
              <a:rPr lang="cs-CZ" dirty="0">
                <a:cs typeface="Arial"/>
              </a:rPr>
            </a:br>
            <a:br>
              <a:rPr lang="cs-CZ" sz="2000" dirty="0"/>
            </a:br>
            <a:r>
              <a:rPr lang="cs-CZ" sz="2000" dirty="0"/>
              <a:t>1. Angličtina – komunikační jazyk </a:t>
            </a:r>
            <a:br>
              <a:rPr lang="cs-CZ" sz="2000" dirty="0"/>
            </a:br>
            <a:endParaRPr lang="cs-CZ" sz="2000" dirty="0">
              <a:cs typeface="Arial"/>
            </a:endParaRPr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A00D556C-0EB1-E32A-E80F-25DFCC95B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72" r="-1" b="17137"/>
          <a:stretch/>
        </p:blipFill>
        <p:spPr>
          <a:xfrm>
            <a:off x="4510582" y="1711690"/>
            <a:ext cx="4207848" cy="4476614"/>
          </a:xfrm>
          <a:prstGeom prst="rect">
            <a:avLst/>
          </a:prstGeom>
          <a:noFill/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B3F82B24-5D00-A91A-F796-A71F34914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7" descr="Obsah obrázku text&#10;&#10;Popis se vygeneroval automaticky.">
            <a:extLst>
              <a:ext uri="{FF2B5EF4-FFF2-40B4-BE49-F238E27FC236}">
                <a16:creationId xmlns:a16="http://schemas.microsoft.com/office/drawing/2014/main" id="{83806E15-74AF-C1E3-FB18-64F4C47E0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15" y="2413023"/>
            <a:ext cx="3792747" cy="265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26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3758" y="315739"/>
            <a:ext cx="7522936" cy="74965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cs-CZ" sz="2400" dirty="0"/>
              <a:t>Jazyky</a:t>
            </a:r>
            <a:br>
              <a:rPr lang="cs-CZ" sz="2000" dirty="0"/>
            </a:br>
            <a:br>
              <a:rPr lang="cs-CZ" sz="2000" dirty="0"/>
            </a:br>
            <a:r>
              <a:rPr lang="cs-CZ" sz="2000" dirty="0"/>
              <a:t>2. Švédština, francouzština, španělština – druhé jazyky 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type="body" sz="half" idx="2"/>
          </p:nvPr>
        </p:nvSpPr>
        <p:spPr>
          <a:xfrm>
            <a:off x="411192" y="1142492"/>
            <a:ext cx="2965314" cy="41575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charset="2"/>
              <a:buChar char="•"/>
            </a:pPr>
            <a:r>
              <a:rPr lang="cs-CZ" sz="2000" dirty="0"/>
              <a:t>rozdělení skupin podle úrovní </a:t>
            </a:r>
            <a:endParaRPr lang="cs-CZ" sz="2000" dirty="0">
              <a:cs typeface="Arial"/>
            </a:endParaRPr>
          </a:p>
          <a:p>
            <a:pPr marL="342900" indent="-342900">
              <a:buFont typeface="Arial" charset="2"/>
              <a:buChar char="•"/>
            </a:pPr>
            <a:r>
              <a:rPr lang="cs-CZ" sz="2000" dirty="0"/>
              <a:t>v některých případech otázka míry motivace osvojit si švédštinu</a:t>
            </a:r>
            <a:endParaRPr lang="cs-CZ" sz="2000" dirty="0">
              <a:cs typeface="Arial"/>
            </a:endParaRPr>
          </a:p>
          <a:p>
            <a:pPr marL="342900" indent="-342900">
              <a:buFont typeface="Arial" charset="2"/>
              <a:buChar char="•"/>
            </a:pPr>
            <a:r>
              <a:rPr lang="cs-CZ" sz="2000" dirty="0"/>
              <a:t>individuální práce s jednotlivci </a:t>
            </a:r>
            <a:endParaRPr lang="cs-CZ" sz="2000" dirty="0">
              <a:cs typeface="Arial"/>
            </a:endParaRPr>
          </a:p>
          <a:p>
            <a:pPr marL="342900" indent="-342900">
              <a:buFont typeface="Arial" charset="2"/>
              <a:buChar char="•"/>
            </a:pPr>
            <a:r>
              <a:rPr lang="cs-CZ" sz="2000" dirty="0"/>
              <a:t>formativní hodnocení předchází </a:t>
            </a:r>
            <a:r>
              <a:rPr lang="cs-CZ" sz="2000" dirty="0" err="1"/>
              <a:t>sumativnímu</a:t>
            </a:r>
            <a:r>
              <a:rPr lang="cs-CZ" sz="2000" dirty="0"/>
              <a:t> testování</a:t>
            </a:r>
            <a:endParaRPr lang="cs-CZ" sz="2000" dirty="0">
              <a:cs typeface="Arial"/>
            </a:endParaRPr>
          </a:p>
          <a:p>
            <a:pPr marL="342900" indent="-342900">
              <a:buFont typeface="Arial" charset="2"/>
              <a:buChar char="•"/>
            </a:pPr>
            <a:r>
              <a:rPr lang="cs-CZ" sz="2000" dirty="0"/>
              <a:t>na začátku učební jednotky jsou žáci seznámeni s cíli</a:t>
            </a:r>
            <a:endParaRPr lang="cs-CZ" sz="2000" dirty="0">
              <a:cs typeface="Arial"/>
            </a:endParaRPr>
          </a:p>
          <a:p>
            <a:pPr marL="342900" indent="-342900">
              <a:buFont typeface="Arial" charset="2"/>
              <a:buChar char="•"/>
            </a:pPr>
            <a:r>
              <a:rPr lang="cs-CZ" sz="2000" dirty="0"/>
              <a:t>důraz na učební strategie</a:t>
            </a:r>
            <a:endParaRPr lang="cs-CZ" sz="2000" dirty="0">
              <a:cs typeface="Arial"/>
            </a:endParaRPr>
          </a:p>
          <a:p>
            <a:pPr marL="342900" indent="-342900">
              <a:buFont typeface="Arial" charset="2"/>
              <a:buChar char="•"/>
            </a:pPr>
            <a:endParaRPr lang="cs-CZ" sz="2000" dirty="0">
              <a:cs typeface="Arial"/>
            </a:endParaRPr>
          </a:p>
        </p:txBody>
      </p:sp>
      <p:pic>
        <p:nvPicPr>
          <p:cNvPr id="5" name="Obrázek 5" descr="Obsah obrázku interiér, strop, patro, scéna&#10;&#10;Popis se vygeneroval automaticky.">
            <a:extLst>
              <a:ext uri="{FF2B5EF4-FFF2-40B4-BE49-F238E27FC236}">
                <a16:creationId xmlns:a16="http://schemas.microsoft.com/office/drawing/2014/main" id="{8C0D253E-D5B8-67D1-B090-3F86A1A01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476" y="2730980"/>
            <a:ext cx="5489275" cy="412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92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06979"/>
            <a:ext cx="7315200" cy="1154097"/>
          </a:xfrm>
        </p:spPr>
        <p:txBody>
          <a:bodyPr/>
          <a:lstStyle/>
          <a:p>
            <a:r>
              <a:rPr lang="cs-CZ" dirty="0"/>
              <a:t>Matematika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7419" y="1375229"/>
            <a:ext cx="3174521" cy="35395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Arial"/>
              </a:rPr>
              <a:t>Rozdělení standard /</a:t>
            </a:r>
            <a:r>
              <a:rPr lang="cs-CZ" dirty="0" err="1">
                <a:cs typeface="Arial"/>
              </a:rPr>
              <a:t>extensive</a:t>
            </a:r>
            <a:r>
              <a:rPr lang="cs-CZ" dirty="0">
                <a:cs typeface="Arial"/>
              </a:rPr>
              <a:t> - možno měnit 2x za rok</a:t>
            </a:r>
          </a:p>
          <a:p>
            <a:r>
              <a:rPr lang="cs-CZ" dirty="0">
                <a:cs typeface="Arial"/>
              </a:rPr>
              <a:t>Jedna z oblastí v rámci IB</a:t>
            </a:r>
          </a:p>
          <a:p>
            <a:r>
              <a:rPr lang="cs-CZ" dirty="0">
                <a:cs typeface="Arial"/>
              </a:rPr>
              <a:t>Řešení problémů</a:t>
            </a:r>
          </a:p>
          <a:p>
            <a:r>
              <a:rPr lang="cs-CZ" dirty="0">
                <a:cs typeface="Arial"/>
              </a:rPr>
              <a:t>Propojení s realitou a jinými předměty (zeměpis, ekonomie)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F9B986EC-1655-FDB8-3ACE-52D457009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287" y="464389"/>
            <a:ext cx="4497237" cy="600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75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106979"/>
            <a:ext cx="7315200" cy="722777"/>
          </a:xfrm>
        </p:spPr>
        <p:txBody>
          <a:bodyPr/>
          <a:lstStyle/>
          <a:p>
            <a:pPr algn="ctr"/>
            <a:r>
              <a:rPr lang="cs-CZ" dirty="0"/>
              <a:t>Matematika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1155" y="886399"/>
            <a:ext cx="8666671" cy="20586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r>
              <a:rPr lang="cs-CZ" dirty="0">
                <a:cs typeface="Arial"/>
              </a:rPr>
              <a:t>Postřehy z náslechů:</a:t>
            </a:r>
          </a:p>
          <a:p>
            <a:r>
              <a:rPr lang="cs-CZ" dirty="0" err="1">
                <a:cs typeface="Arial"/>
              </a:rPr>
              <a:t>Chromebooky</a:t>
            </a:r>
            <a:r>
              <a:rPr lang="cs-CZ" dirty="0">
                <a:cs typeface="Arial"/>
              </a:rPr>
              <a:t>; Google </a:t>
            </a:r>
            <a:r>
              <a:rPr lang="cs-CZ">
                <a:cs typeface="Arial"/>
              </a:rPr>
              <a:t>classrooms; assignments</a:t>
            </a:r>
          </a:p>
          <a:p>
            <a:r>
              <a:rPr lang="cs-CZ" dirty="0">
                <a:cs typeface="Arial"/>
              </a:rPr>
              <a:t>Práce ve skupině</a:t>
            </a:r>
          </a:p>
          <a:p>
            <a:r>
              <a:rPr lang="cs-CZ" dirty="0">
                <a:cs typeface="Arial"/>
              </a:rPr>
              <a:t>Blok "</a:t>
            </a:r>
            <a:r>
              <a:rPr lang="cs-CZ" dirty="0" err="1">
                <a:cs typeface="Arial"/>
              </a:rPr>
              <a:t>Think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logically</a:t>
            </a:r>
            <a:r>
              <a:rPr lang="cs-CZ" dirty="0">
                <a:cs typeface="Arial"/>
              </a:rPr>
              <a:t>" a "Data </a:t>
            </a:r>
            <a:r>
              <a:rPr lang="cs-CZ" dirty="0" err="1">
                <a:cs typeface="Arial"/>
              </a:rPr>
              <a:t>analysis</a:t>
            </a:r>
            <a:r>
              <a:rPr lang="cs-CZ" dirty="0">
                <a:cs typeface="Arial"/>
              </a:rPr>
              <a:t>"</a:t>
            </a:r>
          </a:p>
          <a:p>
            <a:r>
              <a:rPr lang="cs-CZ" dirty="0">
                <a:cs typeface="Arial"/>
              </a:rPr>
              <a:t>Hodnocení 1x měsíčně (formative a </a:t>
            </a:r>
            <a:r>
              <a:rPr lang="cs-CZ" dirty="0" err="1">
                <a:cs typeface="Arial"/>
              </a:rPr>
              <a:t>summative</a:t>
            </a:r>
            <a:r>
              <a:rPr lang="cs-CZ" dirty="0">
                <a:cs typeface="Arial"/>
              </a:rPr>
              <a:t>)</a:t>
            </a:r>
          </a:p>
          <a:p>
            <a:endParaRPr lang="cs-CZ" dirty="0">
              <a:cs typeface="Arial"/>
            </a:endParaRPr>
          </a:p>
          <a:p>
            <a:endParaRPr lang="cs-CZ" dirty="0">
              <a:cs typeface="Arial"/>
            </a:endParaRPr>
          </a:p>
        </p:txBody>
      </p:sp>
      <p:pic>
        <p:nvPicPr>
          <p:cNvPr id="4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4F0660E0-229C-F8FB-254C-9033CA9EF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06" y="3049212"/>
            <a:ext cx="2930105" cy="3548786"/>
          </a:xfrm>
          <a:prstGeom prst="rect">
            <a:avLst/>
          </a:prstGeom>
        </p:spPr>
      </p:pic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1CCA75ED-47C8-33DF-9DBD-533922AEB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758" y="3007262"/>
            <a:ext cx="2743200" cy="36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71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30061" y="92602"/>
            <a:ext cx="7315200" cy="679645"/>
          </a:xfrm>
        </p:spPr>
        <p:txBody>
          <a:bodyPr>
            <a:normAutofit fontScale="90000"/>
          </a:bodyPr>
          <a:lstStyle/>
          <a:p>
            <a:r>
              <a:rPr lang="cs-CZ" dirty="0"/>
              <a:t>Dojmy, přínos pro nás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400" y="785758"/>
            <a:ext cx="8824822" cy="22455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/>
              <a:t>chrombooky</a:t>
            </a:r>
            <a:r>
              <a:rPr lang="cs-CZ" dirty="0"/>
              <a:t> pro všechny + připojení učitele ve třídě</a:t>
            </a:r>
          </a:p>
          <a:p>
            <a:r>
              <a:rPr lang="cs-CZ" dirty="0"/>
              <a:t>2x týdně porada učitelů</a:t>
            </a:r>
          </a:p>
          <a:p>
            <a:r>
              <a:rPr lang="cs-CZ" dirty="0"/>
              <a:t>1x týdně třídnická hodina již v rozvrhu</a:t>
            </a:r>
          </a:p>
          <a:p>
            <a:r>
              <a:rPr lang="cs-CZ" dirty="0"/>
              <a:t>organizace třídy (stoly) pro skupinovou práci, možno změnit podle aktivit</a:t>
            </a:r>
          </a:p>
          <a:p>
            <a:r>
              <a:rPr lang="cs-CZ" dirty="0"/>
              <a:t>přítomnost pomocných učitelů ve výuce -u velké, problematické třídy</a:t>
            </a:r>
          </a:p>
          <a:p>
            <a:r>
              <a:rPr lang="cs-CZ" dirty="0">
                <a:cs typeface="Arial"/>
              </a:rPr>
              <a:t>Velká sborovna s kuchyní, prostory pro práci, odpočinek, meeting </a:t>
            </a:r>
            <a:r>
              <a:rPr lang="cs-CZ" dirty="0" err="1">
                <a:cs typeface="Arial"/>
              </a:rPr>
              <a:t>room</a:t>
            </a:r>
            <a:endParaRPr lang="cs-CZ">
              <a:cs typeface="Arial"/>
            </a:endParaRPr>
          </a:p>
        </p:txBody>
      </p:sp>
      <p:pic>
        <p:nvPicPr>
          <p:cNvPr id="4" name="Obrázek 4" descr="Obsah obrázku text, interiér, zeď, strop&#10;&#10;Popis se vygeneroval automaticky.">
            <a:extLst>
              <a:ext uri="{FF2B5EF4-FFF2-40B4-BE49-F238E27FC236}">
                <a16:creationId xmlns:a16="http://schemas.microsoft.com/office/drawing/2014/main" id="{64A69921-DD83-2AF1-304F-C39C7E06C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64" y="3205433"/>
            <a:ext cx="4756030" cy="356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642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stor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s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 2013–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129</TotalTime>
  <Words>106</Words>
  <Application>Microsoft Office PowerPoint</Application>
  <PresentationFormat>Předvádění na obrazovce (4:3)</PresentationFormat>
  <Paragraphs>23</Paragraphs>
  <Slides>11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2" baseType="lpstr">
      <vt:lpstr>Prostor</vt:lpstr>
      <vt:lpstr>Stáž  Malmö International School</vt:lpstr>
      <vt:lpstr>        Švédsko  10 mil.obyvatel(80:20) šk. systém  98% škol státních  Malmö průmyslové město  přístav IKEA, Skanska,  Scania </vt:lpstr>
      <vt:lpstr>Škola </vt:lpstr>
      <vt:lpstr>Škola </vt:lpstr>
      <vt:lpstr>Jazyky  1. Angličtina – komunikační jazyk  </vt:lpstr>
      <vt:lpstr>Jazyky  2. Švédština, francouzština, španělština – druhé jazyky </vt:lpstr>
      <vt:lpstr>Matematika</vt:lpstr>
      <vt:lpstr>Matematika</vt:lpstr>
      <vt:lpstr>Dojmy, přínos pro nás</vt:lpstr>
      <vt:lpstr>Odkazy: MIS: https://malmo.se/Bo-och-leva/Utbildning-och-forskola/Grundskola/Grundskolor/MIS---Malmo-International-School.html IB programme: https://www.ibo.org/ </vt:lpstr>
      <vt:lpstr>Děkujeme za pozornost.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Stáž – Malmö International School</dc:title>
  <dc:creator>Jandula</dc:creator>
  <cp:lastModifiedBy>Jandula</cp:lastModifiedBy>
  <cp:revision>192</cp:revision>
  <dcterms:created xsi:type="dcterms:W3CDTF">2022-11-24T09:43:34Z</dcterms:created>
  <dcterms:modified xsi:type="dcterms:W3CDTF">2022-12-04T20:03:11Z</dcterms:modified>
</cp:coreProperties>
</file>